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4" r:id="rId2"/>
    <p:sldId id="265" r:id="rId3"/>
    <p:sldId id="267" r:id="rId4"/>
    <p:sldId id="268" r:id="rId5"/>
  </p:sldIdLst>
  <p:sldSz cx="6858000" cy="9906000" type="A4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69014" autoAdjust="0"/>
  </p:normalViewPr>
  <p:slideViewPr>
    <p:cSldViewPr>
      <p:cViewPr>
        <p:scale>
          <a:sx n="220" d="100"/>
          <a:sy n="220" d="100"/>
        </p:scale>
        <p:origin x="54" y="-286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4851" tIns="47426" rIns="94851" bIns="47426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9199" y="0"/>
            <a:ext cx="4275402" cy="336788"/>
          </a:xfrm>
          <a:prstGeom prst="rect">
            <a:avLst/>
          </a:prstGeom>
        </p:spPr>
        <p:txBody>
          <a:bodyPr vert="horz" lIns="94851" tIns="47426" rIns="94851" bIns="47426" rtlCol="0"/>
          <a:lstStyle>
            <a:lvl1pPr algn="r">
              <a:defRPr sz="1300"/>
            </a:lvl1pPr>
          </a:lstStyle>
          <a:p>
            <a:fld id="{2CED5F34-D99A-4713-BE33-B23BE601F3E2}" type="datetimeFigureOut">
              <a:rPr kumimoji="1" lang="ja-JP" altLang="en-US" smtClean="0"/>
              <a:t>2022/10/25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57650" y="504825"/>
            <a:ext cx="1751013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1" tIns="47426" rIns="94851" bIns="4742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632" y="3199489"/>
            <a:ext cx="7893050" cy="3031093"/>
          </a:xfrm>
          <a:prstGeom prst="rect">
            <a:avLst/>
          </a:prstGeom>
        </p:spPr>
        <p:txBody>
          <a:bodyPr vert="horz" lIns="94851" tIns="47426" rIns="94851" bIns="4742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397416"/>
            <a:ext cx="4275402" cy="336788"/>
          </a:xfrm>
          <a:prstGeom prst="rect">
            <a:avLst/>
          </a:prstGeom>
        </p:spPr>
        <p:txBody>
          <a:bodyPr vert="horz" lIns="94851" tIns="47426" rIns="94851" bIns="47426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9199" y="6397416"/>
            <a:ext cx="4275402" cy="336788"/>
          </a:xfrm>
          <a:prstGeom prst="rect">
            <a:avLst/>
          </a:prstGeom>
        </p:spPr>
        <p:txBody>
          <a:bodyPr vert="horz" lIns="94851" tIns="47426" rIns="94851" bIns="47426" rtlCol="0" anchor="b"/>
          <a:lstStyle>
            <a:lvl1pPr algn="r">
              <a:defRPr sz="1300"/>
            </a:lvl1pPr>
          </a:lstStyle>
          <a:p>
            <a:fld id="{3DAE09B4-B6E6-407E-94BC-7780F215EE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4944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57650" y="504825"/>
            <a:ext cx="1751013" cy="25273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AE09B4-B6E6-407E-94BC-7780F215EE1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26341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57650" y="504825"/>
            <a:ext cx="1751013" cy="25273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AE09B4-B6E6-407E-94BC-7780F215EE1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26341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57650" y="504825"/>
            <a:ext cx="1751013" cy="25273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AE09B4-B6E6-407E-94BC-7780F215EE1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77563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57650" y="504825"/>
            <a:ext cx="1751013" cy="25273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AE09B4-B6E6-407E-94BC-7780F215EE14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3123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6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3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495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660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825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99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15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32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416DC-0D39-4669-A2D4-B2220304E5CA}" type="datetime1">
              <a:rPr kumimoji="1" lang="ja-JP" altLang="en-US" smtClean="0"/>
              <a:t>2022/10/25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34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FCA5-0628-40EB-8BAE-4E82B8644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304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DAB8-A1DC-45B1-8361-8DAE4B23A7F1}" type="datetime1">
              <a:rPr kumimoji="1" lang="ja-JP" altLang="en-US" smtClean="0"/>
              <a:t>2022/10/25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34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FCA5-0628-40EB-8BAE-4E82B8644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9979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9B626-1CEE-4B31-9FE1-ED4F9CAAE8DF}" type="datetime1">
              <a:rPr kumimoji="1" lang="ja-JP" altLang="en-US" smtClean="0"/>
              <a:t>2022/10/25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34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FCA5-0628-40EB-8BAE-4E82B8644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2863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9C349-54F2-4816-8C10-BF8ACDA0BEBA}" type="datetime1">
              <a:rPr kumimoji="1" lang="ja-JP" altLang="en-US" smtClean="0"/>
              <a:t>2022/10/25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34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FCA5-0628-40EB-8BAE-4E82B8644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225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2769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1385">
                <a:solidFill>
                  <a:schemeClr val="tx1">
                    <a:tint val="75000"/>
                  </a:schemeClr>
                </a:solidFill>
              </a:defRPr>
            </a:lvl1pPr>
            <a:lvl2pPr marL="316520" indent="0">
              <a:buNone/>
              <a:defRPr sz="1246">
                <a:solidFill>
                  <a:schemeClr val="tx1">
                    <a:tint val="75000"/>
                  </a:schemeClr>
                </a:solidFill>
              </a:defRPr>
            </a:lvl2pPr>
            <a:lvl3pPr marL="633039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3pPr>
            <a:lvl4pPr marL="949559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4pPr>
            <a:lvl5pPr marL="1266078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5pPr>
            <a:lvl6pPr marL="1582598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6pPr>
            <a:lvl7pPr marL="1899117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7pPr>
            <a:lvl8pPr marL="2215637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8pPr>
            <a:lvl9pPr marL="2532156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8A1F-C9B3-4E33-B079-0E0E0391F88B}" type="datetime1">
              <a:rPr kumimoji="1" lang="ja-JP" altLang="en-US" smtClean="0"/>
              <a:t>2022/10/25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34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FCA5-0628-40EB-8BAE-4E82B8644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313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1938"/>
            </a:lvl1pPr>
            <a:lvl2pPr>
              <a:defRPr sz="1662"/>
            </a:lvl2pPr>
            <a:lvl3pPr>
              <a:defRPr sz="1385"/>
            </a:lvl3pPr>
            <a:lvl4pPr>
              <a:defRPr sz="1246"/>
            </a:lvl4pPr>
            <a:lvl5pPr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1938"/>
            </a:lvl1pPr>
            <a:lvl2pPr>
              <a:defRPr sz="1662"/>
            </a:lvl2pPr>
            <a:lvl3pPr>
              <a:defRPr sz="1385"/>
            </a:lvl3pPr>
            <a:lvl4pPr>
              <a:defRPr sz="1246"/>
            </a:lvl4pPr>
            <a:lvl5pPr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CB6B3-4184-4391-987C-5EDA54429D30}" type="datetime1">
              <a:rPr kumimoji="1" lang="ja-JP" altLang="en-US" smtClean="0"/>
              <a:t>2022/10/25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34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FCA5-0628-40EB-8BAE-4E82B8644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5747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20" indent="0">
              <a:buNone/>
              <a:defRPr sz="1385" b="1"/>
            </a:lvl2pPr>
            <a:lvl3pPr marL="633039" indent="0">
              <a:buNone/>
              <a:defRPr sz="1246" b="1"/>
            </a:lvl3pPr>
            <a:lvl4pPr marL="949559" indent="0">
              <a:buNone/>
              <a:defRPr sz="1108" b="1"/>
            </a:lvl4pPr>
            <a:lvl5pPr marL="1266078" indent="0">
              <a:buNone/>
              <a:defRPr sz="1108" b="1"/>
            </a:lvl5pPr>
            <a:lvl6pPr marL="1582598" indent="0">
              <a:buNone/>
              <a:defRPr sz="1108" b="1"/>
            </a:lvl6pPr>
            <a:lvl7pPr marL="1899117" indent="0">
              <a:buNone/>
              <a:defRPr sz="1108" b="1"/>
            </a:lvl7pPr>
            <a:lvl8pPr marL="2215637" indent="0">
              <a:buNone/>
              <a:defRPr sz="1108" b="1"/>
            </a:lvl8pPr>
            <a:lvl9pPr marL="2532156" indent="0">
              <a:buNone/>
              <a:defRPr sz="110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1662"/>
            </a:lvl1pPr>
            <a:lvl2pPr>
              <a:defRPr sz="1385"/>
            </a:lvl2pPr>
            <a:lvl3pPr>
              <a:defRPr sz="1246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20" indent="0">
              <a:buNone/>
              <a:defRPr sz="1385" b="1"/>
            </a:lvl2pPr>
            <a:lvl3pPr marL="633039" indent="0">
              <a:buNone/>
              <a:defRPr sz="1246" b="1"/>
            </a:lvl3pPr>
            <a:lvl4pPr marL="949559" indent="0">
              <a:buNone/>
              <a:defRPr sz="1108" b="1"/>
            </a:lvl4pPr>
            <a:lvl5pPr marL="1266078" indent="0">
              <a:buNone/>
              <a:defRPr sz="1108" b="1"/>
            </a:lvl5pPr>
            <a:lvl6pPr marL="1582598" indent="0">
              <a:buNone/>
              <a:defRPr sz="1108" b="1"/>
            </a:lvl6pPr>
            <a:lvl7pPr marL="1899117" indent="0">
              <a:buNone/>
              <a:defRPr sz="1108" b="1"/>
            </a:lvl7pPr>
            <a:lvl8pPr marL="2215637" indent="0">
              <a:buNone/>
              <a:defRPr sz="1108" b="1"/>
            </a:lvl8pPr>
            <a:lvl9pPr marL="2532156" indent="0">
              <a:buNone/>
              <a:defRPr sz="110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1662"/>
            </a:lvl1pPr>
            <a:lvl2pPr>
              <a:defRPr sz="1385"/>
            </a:lvl2pPr>
            <a:lvl3pPr>
              <a:defRPr sz="1246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F505F-F55D-4A6F-B987-C111ECFB06CE}" type="datetime1">
              <a:rPr kumimoji="1" lang="ja-JP" altLang="en-US" smtClean="0"/>
              <a:t>2022/10/25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34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FCA5-0628-40EB-8BAE-4E82B8644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147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7A999-E2DE-4426-89C7-C32255C285B4}" type="datetime1">
              <a:rPr kumimoji="1" lang="ja-JP" altLang="en-US" smtClean="0"/>
              <a:t>2022/10/25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34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FCA5-0628-40EB-8BAE-4E82B8644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1748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91781-4010-4DF0-8DC4-54C29214DAE5}" type="datetime1">
              <a:rPr kumimoji="1" lang="ja-JP" altLang="en-US" smtClean="0"/>
              <a:t>2022/10/25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34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FCA5-0628-40EB-8BAE-4E82B8644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3505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2215"/>
            </a:lvl1pPr>
            <a:lvl2pPr>
              <a:defRPr sz="1938"/>
            </a:lvl2pPr>
            <a:lvl3pPr>
              <a:defRPr sz="1662"/>
            </a:lvl3pPr>
            <a:lvl4pPr>
              <a:defRPr sz="1385"/>
            </a:lvl4pPr>
            <a:lvl5pPr>
              <a:defRPr sz="1385"/>
            </a:lvl5pPr>
            <a:lvl6pPr>
              <a:defRPr sz="1385"/>
            </a:lvl6pPr>
            <a:lvl7pPr>
              <a:defRPr sz="1385"/>
            </a:lvl7pPr>
            <a:lvl8pPr>
              <a:defRPr sz="1385"/>
            </a:lvl8pPr>
            <a:lvl9pPr>
              <a:defRPr sz="138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969"/>
            </a:lvl1pPr>
            <a:lvl2pPr marL="316520" indent="0">
              <a:buNone/>
              <a:defRPr sz="831"/>
            </a:lvl2pPr>
            <a:lvl3pPr marL="633039" indent="0">
              <a:buNone/>
              <a:defRPr sz="692"/>
            </a:lvl3pPr>
            <a:lvl4pPr marL="949559" indent="0">
              <a:buNone/>
              <a:defRPr sz="623"/>
            </a:lvl4pPr>
            <a:lvl5pPr marL="1266078" indent="0">
              <a:buNone/>
              <a:defRPr sz="623"/>
            </a:lvl5pPr>
            <a:lvl6pPr marL="1582598" indent="0">
              <a:buNone/>
              <a:defRPr sz="623"/>
            </a:lvl6pPr>
            <a:lvl7pPr marL="1899117" indent="0">
              <a:buNone/>
              <a:defRPr sz="623"/>
            </a:lvl7pPr>
            <a:lvl8pPr marL="2215637" indent="0">
              <a:buNone/>
              <a:defRPr sz="623"/>
            </a:lvl8pPr>
            <a:lvl9pPr marL="2532156" indent="0">
              <a:buNone/>
              <a:defRPr sz="62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F0C3C-6019-4927-BE90-6B28DE761ADC}" type="datetime1">
              <a:rPr kumimoji="1" lang="ja-JP" altLang="en-US" smtClean="0"/>
              <a:t>2022/10/25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34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FCA5-0628-40EB-8BAE-4E82B8644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5808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215"/>
            </a:lvl1pPr>
            <a:lvl2pPr marL="316520" indent="0">
              <a:buNone/>
              <a:defRPr sz="1938"/>
            </a:lvl2pPr>
            <a:lvl3pPr marL="633039" indent="0">
              <a:buNone/>
              <a:defRPr sz="1662"/>
            </a:lvl3pPr>
            <a:lvl4pPr marL="949559" indent="0">
              <a:buNone/>
              <a:defRPr sz="1385"/>
            </a:lvl4pPr>
            <a:lvl5pPr marL="1266078" indent="0">
              <a:buNone/>
              <a:defRPr sz="1385"/>
            </a:lvl5pPr>
            <a:lvl6pPr marL="1582598" indent="0">
              <a:buNone/>
              <a:defRPr sz="1385"/>
            </a:lvl6pPr>
            <a:lvl7pPr marL="1899117" indent="0">
              <a:buNone/>
              <a:defRPr sz="1385"/>
            </a:lvl7pPr>
            <a:lvl8pPr marL="2215637" indent="0">
              <a:buNone/>
              <a:defRPr sz="1385"/>
            </a:lvl8pPr>
            <a:lvl9pPr marL="2532156" indent="0">
              <a:buNone/>
              <a:defRPr sz="138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969"/>
            </a:lvl1pPr>
            <a:lvl2pPr marL="316520" indent="0">
              <a:buNone/>
              <a:defRPr sz="831"/>
            </a:lvl2pPr>
            <a:lvl3pPr marL="633039" indent="0">
              <a:buNone/>
              <a:defRPr sz="692"/>
            </a:lvl3pPr>
            <a:lvl4pPr marL="949559" indent="0">
              <a:buNone/>
              <a:defRPr sz="623"/>
            </a:lvl4pPr>
            <a:lvl5pPr marL="1266078" indent="0">
              <a:buNone/>
              <a:defRPr sz="623"/>
            </a:lvl5pPr>
            <a:lvl6pPr marL="1582598" indent="0">
              <a:buNone/>
              <a:defRPr sz="623"/>
            </a:lvl6pPr>
            <a:lvl7pPr marL="1899117" indent="0">
              <a:buNone/>
              <a:defRPr sz="623"/>
            </a:lvl7pPr>
            <a:lvl8pPr marL="2215637" indent="0">
              <a:buNone/>
              <a:defRPr sz="623"/>
            </a:lvl8pPr>
            <a:lvl9pPr marL="2532156" indent="0">
              <a:buNone/>
              <a:defRPr sz="62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347AF-F3E2-4140-A53A-6A0F0C128E69}" type="datetime1">
              <a:rPr kumimoji="1" lang="ja-JP" altLang="en-US" smtClean="0"/>
              <a:t>2022/10/25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34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FCA5-0628-40EB-8BAE-4E82B8644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0569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FD011-3207-4C5E-B562-E520FCE0EB3C}" type="datetime1">
              <a:rPr kumimoji="1" lang="ja-JP" altLang="en-US" smtClean="0"/>
              <a:t>2022/10/25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34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8FCA5-0628-40EB-8BAE-4E82B8644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1197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633039" rtl="0" eaLnBrk="1" latinLnBrk="0" hangingPunct="1">
        <a:spcBef>
          <a:spcPct val="0"/>
        </a:spcBef>
        <a:buNone/>
        <a:defRPr kumimoji="1" sz="30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7390" indent="-237390" algn="l" defTabSz="6330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14344" indent="-197825" algn="l" defTabSz="633039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938" kern="1200">
          <a:solidFill>
            <a:schemeClr val="tx1"/>
          </a:solidFill>
          <a:latin typeface="+mn-lt"/>
          <a:ea typeface="+mn-ea"/>
          <a:cs typeface="+mn-cs"/>
        </a:defRPr>
      </a:lvl2pPr>
      <a:lvl3pPr marL="791299" indent="-158260" algn="l" defTabSz="6330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107818" indent="-158260" algn="l" defTabSz="633039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4pPr>
      <a:lvl5pPr marL="1424338" indent="-158260" algn="l" defTabSz="633039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5pPr>
      <a:lvl6pPr marL="1740858" indent="-158260" algn="l" defTabSz="6330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6pPr>
      <a:lvl7pPr marL="2057377" indent="-158260" algn="l" defTabSz="6330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7pPr>
      <a:lvl8pPr marL="2373897" indent="-158260" algn="l" defTabSz="6330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8pPr>
      <a:lvl9pPr marL="2690416" indent="-158260" algn="l" defTabSz="6330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20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39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59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78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98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117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637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156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直線矢印コネクタ 54"/>
          <p:cNvCxnSpPr>
            <a:cxnSpLocks/>
          </p:cNvCxnSpPr>
          <p:nvPr/>
        </p:nvCxnSpPr>
        <p:spPr>
          <a:xfrm flipV="1">
            <a:off x="2021996" y="1968743"/>
            <a:ext cx="6086" cy="8644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テキスト ボックス 4"/>
          <p:cNvSpPr txBox="1"/>
          <p:nvPr/>
        </p:nvSpPr>
        <p:spPr>
          <a:xfrm>
            <a:off x="342900" y="392287"/>
            <a:ext cx="6172200" cy="412980"/>
          </a:xfrm>
          <a:prstGeom prst="rect">
            <a:avLst/>
          </a:prstGeom>
          <a:noFill/>
        </p:spPr>
        <p:txBody>
          <a:bodyPr wrap="square" lIns="71421" tIns="35710" rIns="71421" bIns="35710" rtlCol="0">
            <a:spAutoFit/>
          </a:bodyPr>
          <a:lstStyle/>
          <a:p>
            <a:pPr algn="ctr"/>
            <a:r>
              <a:rPr lang="ja-JP" altLang="en-US" sz="2215" dirty="0"/>
              <a:t>資料１：尿蛋白・尿潜血検査の流れ</a:t>
            </a:r>
          </a:p>
        </p:txBody>
      </p:sp>
      <p:sp>
        <p:nvSpPr>
          <p:cNvPr id="21" name="角丸四角形 20"/>
          <p:cNvSpPr/>
          <p:nvPr/>
        </p:nvSpPr>
        <p:spPr>
          <a:xfrm>
            <a:off x="4205945" y="1736938"/>
            <a:ext cx="1887342" cy="21075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鳥取県立厚生病院</a:t>
            </a:r>
          </a:p>
        </p:txBody>
      </p:sp>
      <p:sp>
        <p:nvSpPr>
          <p:cNvPr id="141" name="山形 140"/>
          <p:cNvSpPr/>
          <p:nvPr/>
        </p:nvSpPr>
        <p:spPr>
          <a:xfrm>
            <a:off x="1844823" y="1249842"/>
            <a:ext cx="2459587" cy="387973"/>
          </a:xfrm>
          <a:prstGeom prst="chevron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050" dirty="0"/>
              <a:t>三次検診</a:t>
            </a:r>
          </a:p>
        </p:txBody>
      </p:sp>
      <p:sp>
        <p:nvSpPr>
          <p:cNvPr id="142" name="山形 141"/>
          <p:cNvSpPr/>
          <p:nvPr/>
        </p:nvSpPr>
        <p:spPr>
          <a:xfrm>
            <a:off x="4243243" y="1249842"/>
            <a:ext cx="2056346" cy="387973"/>
          </a:xfrm>
          <a:prstGeom prst="chevron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050" dirty="0"/>
              <a:t>四次精密</a:t>
            </a:r>
          </a:p>
        </p:txBody>
      </p:sp>
      <p:sp>
        <p:nvSpPr>
          <p:cNvPr id="139" name="ホームベース 138"/>
          <p:cNvSpPr/>
          <p:nvPr/>
        </p:nvSpPr>
        <p:spPr>
          <a:xfrm>
            <a:off x="548680" y="1245961"/>
            <a:ext cx="579716" cy="391853"/>
          </a:xfrm>
          <a:prstGeom prst="homePlate">
            <a:avLst/>
          </a:prstGeom>
          <a:noFill/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050" dirty="0"/>
              <a:t>一次</a:t>
            </a:r>
            <a:endParaRPr lang="en-US" altLang="ja-JP" sz="1050" dirty="0"/>
          </a:p>
          <a:p>
            <a:pPr algn="ctr"/>
            <a:r>
              <a:rPr lang="ja-JP" altLang="en-US" sz="1050" dirty="0"/>
              <a:t>検尿</a:t>
            </a:r>
          </a:p>
        </p:txBody>
      </p:sp>
      <p:sp>
        <p:nvSpPr>
          <p:cNvPr id="140" name="山形 139"/>
          <p:cNvSpPr/>
          <p:nvPr/>
        </p:nvSpPr>
        <p:spPr>
          <a:xfrm>
            <a:off x="1064135" y="1249842"/>
            <a:ext cx="836951" cy="387973"/>
          </a:xfrm>
          <a:prstGeom prst="chevron">
            <a:avLst/>
          </a:prstGeom>
          <a:noFill/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050" dirty="0"/>
              <a:t>二次</a:t>
            </a:r>
            <a:endParaRPr lang="en-US" altLang="ja-JP" sz="1050" dirty="0"/>
          </a:p>
          <a:p>
            <a:pPr algn="ctr"/>
            <a:r>
              <a:rPr lang="ja-JP" altLang="en-US" sz="1050" dirty="0"/>
              <a:t>検尿</a:t>
            </a:r>
          </a:p>
        </p:txBody>
      </p:sp>
      <p:cxnSp>
        <p:nvCxnSpPr>
          <p:cNvPr id="199" name="直線矢印コネクタ 198"/>
          <p:cNvCxnSpPr/>
          <p:nvPr/>
        </p:nvCxnSpPr>
        <p:spPr>
          <a:xfrm>
            <a:off x="4450146" y="8277544"/>
            <a:ext cx="0" cy="214518"/>
          </a:xfrm>
          <a:prstGeom prst="straightConnector1">
            <a:avLst/>
          </a:prstGeom>
          <a:ln w="28575">
            <a:prstDash val="sysDot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3" name="正方形/長方形 202"/>
          <p:cNvSpPr/>
          <p:nvPr/>
        </p:nvSpPr>
        <p:spPr>
          <a:xfrm>
            <a:off x="4644109" y="8265368"/>
            <a:ext cx="1426639" cy="226006"/>
          </a:xfrm>
          <a:prstGeom prst="rect">
            <a:avLst/>
          </a:prstGeom>
        </p:spPr>
        <p:txBody>
          <a:bodyPr wrap="none" lIns="71421" tIns="35710" rIns="71421" bIns="35710">
            <a:spAutoFit/>
          </a:bodyPr>
          <a:lstStyle/>
          <a:p>
            <a:r>
              <a:rPr lang="ja-JP" altLang="en-US" sz="1000" dirty="0"/>
              <a:t>受診後の受診票の流れ</a:t>
            </a:r>
          </a:p>
        </p:txBody>
      </p:sp>
      <p:cxnSp>
        <p:nvCxnSpPr>
          <p:cNvPr id="204" name="直線矢印コネクタ 203"/>
          <p:cNvCxnSpPr>
            <a:cxnSpLocks/>
          </p:cNvCxnSpPr>
          <p:nvPr/>
        </p:nvCxnSpPr>
        <p:spPr>
          <a:xfrm flipV="1">
            <a:off x="4450146" y="7898323"/>
            <a:ext cx="0" cy="248120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7" name="正方形/長方形 206"/>
          <p:cNvSpPr/>
          <p:nvPr/>
        </p:nvSpPr>
        <p:spPr>
          <a:xfrm>
            <a:off x="4644109" y="7959660"/>
            <a:ext cx="1130084" cy="226006"/>
          </a:xfrm>
          <a:prstGeom prst="rect">
            <a:avLst/>
          </a:prstGeom>
        </p:spPr>
        <p:txBody>
          <a:bodyPr wrap="none" lIns="71421" tIns="35710" rIns="71421" bIns="35710">
            <a:spAutoFit/>
          </a:bodyPr>
          <a:lstStyle/>
          <a:p>
            <a:r>
              <a:rPr lang="ja-JP" altLang="en-US" sz="1000" dirty="0"/>
              <a:t>受診を勧める流れ</a:t>
            </a:r>
          </a:p>
        </p:txBody>
      </p:sp>
      <p:sp>
        <p:nvSpPr>
          <p:cNvPr id="208" name="角丸四角形 207"/>
          <p:cNvSpPr/>
          <p:nvPr/>
        </p:nvSpPr>
        <p:spPr>
          <a:xfrm>
            <a:off x="4221088" y="7833320"/>
            <a:ext cx="1860241" cy="1045752"/>
          </a:xfrm>
          <a:prstGeom prst="roundRect">
            <a:avLst>
              <a:gd name="adj" fmla="val 6038"/>
            </a:avLst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endParaRPr lang="ja-JP" altLang="en-US" sz="1108"/>
          </a:p>
        </p:txBody>
      </p:sp>
      <p:sp>
        <p:nvSpPr>
          <p:cNvPr id="52" name="角丸四角形 51"/>
          <p:cNvSpPr/>
          <p:nvPr/>
        </p:nvSpPr>
        <p:spPr>
          <a:xfrm>
            <a:off x="550040" y="2985043"/>
            <a:ext cx="1149930" cy="33672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書式</a:t>
            </a:r>
            <a:r>
              <a:rPr lang="en-US" altLang="ja-JP" sz="700" dirty="0">
                <a:solidFill>
                  <a:schemeClr val="tx1"/>
                </a:solidFill>
              </a:rPr>
              <a:t>3-3, 3-4</a:t>
            </a:r>
            <a:r>
              <a:rPr lang="ja-JP" altLang="en-US" sz="700" dirty="0">
                <a:solidFill>
                  <a:schemeClr val="tx1"/>
                </a:solidFill>
              </a:rPr>
              <a:t>　受診票</a:t>
            </a:r>
            <a:r>
              <a:rPr lang="en-US" altLang="ja-JP" sz="700" dirty="0">
                <a:solidFill>
                  <a:schemeClr val="tx1"/>
                </a:solidFill>
              </a:rPr>
              <a:t>1</a:t>
            </a:r>
          </a:p>
          <a:p>
            <a:pPr algn="ctr"/>
            <a:r>
              <a:rPr lang="ja-JP" altLang="en-US" sz="600" dirty="0">
                <a:solidFill>
                  <a:schemeClr val="tx1"/>
                </a:solidFill>
              </a:rPr>
              <a:t>三次検診実施医療機関一覧</a:t>
            </a:r>
            <a:r>
              <a:rPr lang="ja-JP" altLang="en-US" sz="727" dirty="0">
                <a:solidFill>
                  <a:schemeClr val="tx1"/>
                </a:solidFill>
              </a:rPr>
              <a:t>（</a:t>
            </a:r>
            <a:r>
              <a:rPr lang="en-US" altLang="ja-JP" sz="727" dirty="0">
                <a:solidFill>
                  <a:schemeClr val="tx1"/>
                </a:solidFill>
              </a:rPr>
              <a:t>P42</a:t>
            </a:r>
            <a:r>
              <a:rPr lang="ja-JP" altLang="en-US" sz="727" dirty="0">
                <a:solidFill>
                  <a:schemeClr val="tx1"/>
                </a:solidFill>
              </a:rPr>
              <a:t>）　</a:t>
            </a:r>
            <a:endParaRPr lang="en-US" altLang="ja-JP" sz="727" dirty="0">
              <a:solidFill>
                <a:schemeClr val="tx1"/>
              </a:soli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358EA22-5364-452E-9A4B-2F39CA21FA0B}"/>
              </a:ext>
            </a:extLst>
          </p:cNvPr>
          <p:cNvSpPr/>
          <p:nvPr/>
        </p:nvSpPr>
        <p:spPr>
          <a:xfrm>
            <a:off x="732835" y="2627866"/>
            <a:ext cx="266420" cy="284052"/>
          </a:xfrm>
          <a:prstGeom prst="rect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246" dirty="0"/>
              <a:t>1</a:t>
            </a: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5301577" y="6719394"/>
            <a:ext cx="1110281" cy="305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92" dirty="0"/>
              <a:t>情報共有</a:t>
            </a:r>
          </a:p>
          <a:p>
            <a:r>
              <a:rPr lang="ja-JP" altLang="en-US" sz="692" dirty="0"/>
              <a:t>（委員会による審議なし）</a:t>
            </a:r>
            <a:endParaRPr lang="en-US" altLang="ja-JP" sz="692" dirty="0"/>
          </a:p>
        </p:txBody>
      </p:sp>
      <p:sp>
        <p:nvSpPr>
          <p:cNvPr id="84" name="角丸四角形 166">
            <a:extLst>
              <a:ext uri="{FF2B5EF4-FFF2-40B4-BE49-F238E27FC236}">
                <a16:creationId xmlns:a16="http://schemas.microsoft.com/office/drawing/2014/main" id="{31D24D0D-4328-489B-B23D-0CAE8331C706}"/>
              </a:ext>
            </a:extLst>
          </p:cNvPr>
          <p:cNvSpPr/>
          <p:nvPr/>
        </p:nvSpPr>
        <p:spPr>
          <a:xfrm>
            <a:off x="542406" y="1740179"/>
            <a:ext cx="1168327" cy="210757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学校</a:t>
            </a:r>
          </a:p>
        </p:txBody>
      </p:sp>
      <p:cxnSp>
        <p:nvCxnSpPr>
          <p:cNvPr id="8" name="コネクタ: カギ線 7">
            <a:extLst>
              <a:ext uri="{FF2B5EF4-FFF2-40B4-BE49-F238E27FC236}">
                <a16:creationId xmlns:a16="http://schemas.microsoft.com/office/drawing/2014/main" id="{729E19AD-2DC5-466C-B485-98C0B355A165}"/>
              </a:ext>
            </a:extLst>
          </p:cNvPr>
          <p:cNvCxnSpPr>
            <a:stCxn id="84" idx="2"/>
            <a:endCxn id="27" idx="1"/>
          </p:cNvCxnSpPr>
          <p:nvPr/>
        </p:nvCxnSpPr>
        <p:spPr>
          <a:xfrm rot="16200000" flipH="1">
            <a:off x="998365" y="2079140"/>
            <a:ext cx="949990" cy="693581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5E7DABDB-21CA-4EA2-B596-95F870316FCF}"/>
              </a:ext>
            </a:extLst>
          </p:cNvPr>
          <p:cNvSpPr/>
          <p:nvPr/>
        </p:nvSpPr>
        <p:spPr>
          <a:xfrm>
            <a:off x="1628800" y="2201420"/>
            <a:ext cx="266420" cy="284052"/>
          </a:xfrm>
          <a:prstGeom prst="rect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246" dirty="0"/>
              <a:t>2</a:t>
            </a:r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645946B8-BABA-498C-8083-CF7E14BF2C61}"/>
              </a:ext>
            </a:extLst>
          </p:cNvPr>
          <p:cNvSpPr/>
          <p:nvPr/>
        </p:nvSpPr>
        <p:spPr>
          <a:xfrm>
            <a:off x="3140968" y="6675781"/>
            <a:ext cx="266420" cy="284052"/>
          </a:xfrm>
          <a:prstGeom prst="rect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246" dirty="0"/>
              <a:t>3</a:t>
            </a: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BD5E6C1C-915F-4CD7-B002-E403B03B9F45}"/>
              </a:ext>
            </a:extLst>
          </p:cNvPr>
          <p:cNvSpPr/>
          <p:nvPr/>
        </p:nvSpPr>
        <p:spPr>
          <a:xfrm>
            <a:off x="930231" y="7865842"/>
            <a:ext cx="253596" cy="253916"/>
          </a:xfrm>
          <a:prstGeom prst="rect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050" dirty="0"/>
              <a:t>1</a:t>
            </a:r>
          </a:p>
        </p:txBody>
      </p: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7E281072-D738-4F97-BCB6-92CBE24007D7}"/>
              </a:ext>
            </a:extLst>
          </p:cNvPr>
          <p:cNvSpPr/>
          <p:nvPr/>
        </p:nvSpPr>
        <p:spPr>
          <a:xfrm>
            <a:off x="930231" y="8173746"/>
            <a:ext cx="253596" cy="253916"/>
          </a:xfrm>
          <a:prstGeom prst="rect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050" dirty="0"/>
              <a:t>2</a:t>
            </a:r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27B92A9F-92A5-4879-B99C-55956A174A5C}"/>
              </a:ext>
            </a:extLst>
          </p:cNvPr>
          <p:cNvSpPr/>
          <p:nvPr/>
        </p:nvSpPr>
        <p:spPr>
          <a:xfrm>
            <a:off x="930231" y="8490640"/>
            <a:ext cx="253596" cy="253916"/>
          </a:xfrm>
          <a:prstGeom prst="rect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050" dirty="0"/>
              <a:t>3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7FE383B4-39F9-4C93-84BE-8F4480BEF18F}"/>
              </a:ext>
            </a:extLst>
          </p:cNvPr>
          <p:cNvSpPr txBox="1"/>
          <p:nvPr/>
        </p:nvSpPr>
        <p:spPr>
          <a:xfrm>
            <a:off x="1216856" y="7861995"/>
            <a:ext cx="1860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三</a:t>
            </a:r>
            <a:r>
              <a:rPr kumimoji="1" lang="ja-JP" altLang="en-US" sz="1050" dirty="0"/>
              <a:t>次検診対象者への案内</a:t>
            </a: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4F5CA2DD-7E89-4265-96CF-930AE171A678}"/>
              </a:ext>
            </a:extLst>
          </p:cNvPr>
          <p:cNvSpPr txBox="1"/>
          <p:nvPr/>
        </p:nvSpPr>
        <p:spPr>
          <a:xfrm>
            <a:off x="1216856" y="8169899"/>
            <a:ext cx="1860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三</a:t>
            </a:r>
            <a:r>
              <a:rPr kumimoji="1" lang="ja-JP" altLang="en-US" sz="1050" dirty="0"/>
              <a:t>次検診への受診</a:t>
            </a: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8C377F22-C637-44E8-A939-2946C5DD9083}"/>
              </a:ext>
            </a:extLst>
          </p:cNvPr>
          <p:cNvSpPr txBox="1"/>
          <p:nvPr/>
        </p:nvSpPr>
        <p:spPr>
          <a:xfrm>
            <a:off x="1216856" y="8486793"/>
            <a:ext cx="22320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学校検尿委員会による審議</a:t>
            </a:r>
          </a:p>
        </p:txBody>
      </p: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0826BE69-54B4-4022-BE5D-096406A35992}"/>
              </a:ext>
            </a:extLst>
          </p:cNvPr>
          <p:cNvSpPr/>
          <p:nvPr/>
        </p:nvSpPr>
        <p:spPr>
          <a:xfrm>
            <a:off x="4644109" y="8600522"/>
            <a:ext cx="1170159" cy="226006"/>
          </a:xfrm>
          <a:prstGeom prst="rect">
            <a:avLst/>
          </a:prstGeom>
        </p:spPr>
        <p:txBody>
          <a:bodyPr wrap="none" lIns="71421" tIns="35710" rIns="71421" bIns="35710">
            <a:spAutoFit/>
          </a:bodyPr>
          <a:lstStyle/>
          <a:p>
            <a:r>
              <a:rPr lang="ja-JP" altLang="en-US" sz="1000" dirty="0"/>
              <a:t>結果報告書の流れ</a:t>
            </a:r>
          </a:p>
        </p:txBody>
      </p:sp>
      <p:cxnSp>
        <p:nvCxnSpPr>
          <p:cNvPr id="105" name="直線矢印コネクタ 104">
            <a:extLst>
              <a:ext uri="{FF2B5EF4-FFF2-40B4-BE49-F238E27FC236}">
                <a16:creationId xmlns:a16="http://schemas.microsoft.com/office/drawing/2014/main" id="{DDC56E46-3488-4435-A623-AFF8CC716BB0}"/>
              </a:ext>
            </a:extLst>
          </p:cNvPr>
          <p:cNvCxnSpPr>
            <a:cxnSpLocks/>
          </p:cNvCxnSpPr>
          <p:nvPr/>
        </p:nvCxnSpPr>
        <p:spPr>
          <a:xfrm flipV="1">
            <a:off x="4450146" y="8593312"/>
            <a:ext cx="0" cy="248120"/>
          </a:xfrm>
          <a:prstGeom prst="straightConnector1">
            <a:avLst/>
          </a:prstGeom>
          <a:ln w="28575" cmpd="dbl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直線矢印コネクタ 49">
            <a:extLst>
              <a:ext uri="{FF2B5EF4-FFF2-40B4-BE49-F238E27FC236}">
                <a16:creationId xmlns:a16="http://schemas.microsoft.com/office/drawing/2014/main" id="{B6A3BBCC-C0BA-47AD-9E6F-78E2DD4B9651}"/>
              </a:ext>
            </a:extLst>
          </p:cNvPr>
          <p:cNvCxnSpPr>
            <a:cxnSpLocks/>
          </p:cNvCxnSpPr>
          <p:nvPr/>
        </p:nvCxnSpPr>
        <p:spPr>
          <a:xfrm flipH="1">
            <a:off x="2562071" y="1958719"/>
            <a:ext cx="1" cy="834041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1" name="直線矢印コネクタ 110">
            <a:extLst>
              <a:ext uri="{FF2B5EF4-FFF2-40B4-BE49-F238E27FC236}">
                <a16:creationId xmlns:a16="http://schemas.microsoft.com/office/drawing/2014/main" id="{102AAF87-F323-4D11-B5E7-B20C726C70B0}"/>
              </a:ext>
            </a:extLst>
          </p:cNvPr>
          <p:cNvCxnSpPr>
            <a:cxnSpLocks/>
          </p:cNvCxnSpPr>
          <p:nvPr/>
        </p:nvCxnSpPr>
        <p:spPr>
          <a:xfrm flipH="1">
            <a:off x="2562071" y="3008784"/>
            <a:ext cx="1" cy="834041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2" name="直線矢印コネクタ 111">
            <a:extLst>
              <a:ext uri="{FF2B5EF4-FFF2-40B4-BE49-F238E27FC236}">
                <a16:creationId xmlns:a16="http://schemas.microsoft.com/office/drawing/2014/main" id="{44F9F2E5-2551-4A8A-8926-37533C221948}"/>
              </a:ext>
            </a:extLst>
          </p:cNvPr>
          <p:cNvCxnSpPr>
            <a:cxnSpLocks/>
          </p:cNvCxnSpPr>
          <p:nvPr/>
        </p:nvCxnSpPr>
        <p:spPr>
          <a:xfrm flipH="1">
            <a:off x="2562071" y="4046951"/>
            <a:ext cx="1" cy="834041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3" name="直線矢印コネクタ 112">
            <a:extLst>
              <a:ext uri="{FF2B5EF4-FFF2-40B4-BE49-F238E27FC236}">
                <a16:creationId xmlns:a16="http://schemas.microsoft.com/office/drawing/2014/main" id="{BFC94CC2-13EB-4205-AF1F-656698630E4B}"/>
              </a:ext>
            </a:extLst>
          </p:cNvPr>
          <p:cNvCxnSpPr>
            <a:cxnSpLocks/>
          </p:cNvCxnSpPr>
          <p:nvPr/>
        </p:nvCxnSpPr>
        <p:spPr>
          <a:xfrm flipH="1">
            <a:off x="2562071" y="5127071"/>
            <a:ext cx="1" cy="834041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4" name="直線矢印コネクタ 113">
            <a:extLst>
              <a:ext uri="{FF2B5EF4-FFF2-40B4-BE49-F238E27FC236}">
                <a16:creationId xmlns:a16="http://schemas.microsoft.com/office/drawing/2014/main" id="{7E18F898-8F77-4D11-A067-D8A111D00F97}"/>
              </a:ext>
            </a:extLst>
          </p:cNvPr>
          <p:cNvCxnSpPr>
            <a:cxnSpLocks/>
          </p:cNvCxnSpPr>
          <p:nvPr/>
        </p:nvCxnSpPr>
        <p:spPr>
          <a:xfrm flipH="1">
            <a:off x="2562071" y="6177136"/>
            <a:ext cx="1" cy="834041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5" name="直線矢印コネクタ 114">
            <a:extLst>
              <a:ext uri="{FF2B5EF4-FFF2-40B4-BE49-F238E27FC236}">
                <a16:creationId xmlns:a16="http://schemas.microsoft.com/office/drawing/2014/main" id="{6EFD3BA1-A9A8-4335-AB54-79B249F13FED}"/>
              </a:ext>
            </a:extLst>
          </p:cNvPr>
          <p:cNvCxnSpPr>
            <a:cxnSpLocks/>
          </p:cNvCxnSpPr>
          <p:nvPr/>
        </p:nvCxnSpPr>
        <p:spPr>
          <a:xfrm flipH="1">
            <a:off x="5300088" y="1977263"/>
            <a:ext cx="1" cy="834041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6" name="直線矢印コネクタ 115">
            <a:extLst>
              <a:ext uri="{FF2B5EF4-FFF2-40B4-BE49-F238E27FC236}">
                <a16:creationId xmlns:a16="http://schemas.microsoft.com/office/drawing/2014/main" id="{967BF0E7-FE84-42C5-BD2B-89921A7F6EB8}"/>
              </a:ext>
            </a:extLst>
          </p:cNvPr>
          <p:cNvCxnSpPr>
            <a:cxnSpLocks/>
          </p:cNvCxnSpPr>
          <p:nvPr/>
        </p:nvCxnSpPr>
        <p:spPr>
          <a:xfrm flipH="1">
            <a:off x="5300088" y="3035460"/>
            <a:ext cx="1" cy="834041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7" name="直線矢印コネクタ 116">
            <a:extLst>
              <a:ext uri="{FF2B5EF4-FFF2-40B4-BE49-F238E27FC236}">
                <a16:creationId xmlns:a16="http://schemas.microsoft.com/office/drawing/2014/main" id="{649197FC-A5F0-4A01-BC16-252DC1553DA8}"/>
              </a:ext>
            </a:extLst>
          </p:cNvPr>
          <p:cNvCxnSpPr>
            <a:cxnSpLocks/>
          </p:cNvCxnSpPr>
          <p:nvPr/>
        </p:nvCxnSpPr>
        <p:spPr>
          <a:xfrm flipH="1">
            <a:off x="5300088" y="4098757"/>
            <a:ext cx="1" cy="834041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8" name="直線矢印コネクタ 117">
            <a:extLst>
              <a:ext uri="{FF2B5EF4-FFF2-40B4-BE49-F238E27FC236}">
                <a16:creationId xmlns:a16="http://schemas.microsoft.com/office/drawing/2014/main" id="{E9A39763-1910-4231-9A11-1526323D740C}"/>
              </a:ext>
            </a:extLst>
          </p:cNvPr>
          <p:cNvCxnSpPr>
            <a:cxnSpLocks/>
          </p:cNvCxnSpPr>
          <p:nvPr/>
        </p:nvCxnSpPr>
        <p:spPr>
          <a:xfrm flipH="1">
            <a:off x="5300088" y="5151592"/>
            <a:ext cx="1" cy="834041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9" name="直線矢印コネクタ 118">
            <a:extLst>
              <a:ext uri="{FF2B5EF4-FFF2-40B4-BE49-F238E27FC236}">
                <a16:creationId xmlns:a16="http://schemas.microsoft.com/office/drawing/2014/main" id="{497D0CC6-2A57-408D-8147-034AB4CCA88A}"/>
              </a:ext>
            </a:extLst>
          </p:cNvPr>
          <p:cNvCxnSpPr>
            <a:cxnSpLocks/>
          </p:cNvCxnSpPr>
          <p:nvPr/>
        </p:nvCxnSpPr>
        <p:spPr>
          <a:xfrm flipH="1">
            <a:off x="5300088" y="6187569"/>
            <a:ext cx="1" cy="834041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5" name="角丸四角形 51">
            <a:extLst>
              <a:ext uri="{FF2B5EF4-FFF2-40B4-BE49-F238E27FC236}">
                <a16:creationId xmlns:a16="http://schemas.microsoft.com/office/drawing/2014/main" id="{E672BC75-C9E1-40E2-8A54-9C103566D22B}"/>
              </a:ext>
            </a:extLst>
          </p:cNvPr>
          <p:cNvSpPr/>
          <p:nvPr/>
        </p:nvSpPr>
        <p:spPr>
          <a:xfrm>
            <a:off x="2298734" y="4391731"/>
            <a:ext cx="526675" cy="12922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受診票</a:t>
            </a:r>
            <a:r>
              <a:rPr lang="en-US" altLang="ja-JP" sz="7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1" name="角丸四角形 48">
            <a:extLst>
              <a:ext uri="{FF2B5EF4-FFF2-40B4-BE49-F238E27FC236}">
                <a16:creationId xmlns:a16="http://schemas.microsoft.com/office/drawing/2014/main" id="{B9669129-A3C7-4C49-9A82-4911E27A950D}"/>
              </a:ext>
            </a:extLst>
          </p:cNvPr>
          <p:cNvSpPr/>
          <p:nvPr/>
        </p:nvSpPr>
        <p:spPr>
          <a:xfrm>
            <a:off x="2298403" y="4262279"/>
            <a:ext cx="527336" cy="12922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報告書 </a:t>
            </a:r>
            <a:r>
              <a:rPr lang="en-US" altLang="ja-JP" sz="727" dirty="0">
                <a:solidFill>
                  <a:schemeClr val="tx1"/>
                </a:solidFill>
              </a:rPr>
              <a:t>1</a:t>
            </a:r>
            <a:endParaRPr lang="ja-JP" altLang="en-US" sz="727" dirty="0">
              <a:solidFill>
                <a:schemeClr val="tx1"/>
              </a:solidFill>
            </a:endParaRPr>
          </a:p>
        </p:txBody>
      </p:sp>
      <p:sp>
        <p:nvSpPr>
          <p:cNvPr id="79" name="角丸四角形 51">
            <a:extLst>
              <a:ext uri="{FF2B5EF4-FFF2-40B4-BE49-F238E27FC236}">
                <a16:creationId xmlns:a16="http://schemas.microsoft.com/office/drawing/2014/main" id="{928E532E-B475-40EF-9237-0A2B5A1452F4}"/>
              </a:ext>
            </a:extLst>
          </p:cNvPr>
          <p:cNvSpPr/>
          <p:nvPr/>
        </p:nvSpPr>
        <p:spPr>
          <a:xfrm>
            <a:off x="5027131" y="3229291"/>
            <a:ext cx="545914" cy="12184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受診票</a:t>
            </a:r>
            <a:r>
              <a:rPr lang="en-US" altLang="ja-JP" sz="7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6" name="角丸四角形 51">
            <a:extLst>
              <a:ext uri="{FF2B5EF4-FFF2-40B4-BE49-F238E27FC236}">
                <a16:creationId xmlns:a16="http://schemas.microsoft.com/office/drawing/2014/main" id="{A98E029D-5F2A-41A2-B67B-E61AD1F7769A}"/>
              </a:ext>
            </a:extLst>
          </p:cNvPr>
          <p:cNvSpPr/>
          <p:nvPr/>
        </p:nvSpPr>
        <p:spPr>
          <a:xfrm>
            <a:off x="5029493" y="4256343"/>
            <a:ext cx="541191" cy="13837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受診票</a:t>
            </a:r>
            <a:r>
              <a:rPr lang="en-US" altLang="ja-JP" sz="7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8" name="角丸四角形 51">
            <a:extLst>
              <a:ext uri="{FF2B5EF4-FFF2-40B4-BE49-F238E27FC236}">
                <a16:creationId xmlns:a16="http://schemas.microsoft.com/office/drawing/2014/main" id="{3EFECB64-CF63-473C-9B7F-A578AE3852F8}"/>
              </a:ext>
            </a:extLst>
          </p:cNvPr>
          <p:cNvSpPr/>
          <p:nvPr/>
        </p:nvSpPr>
        <p:spPr>
          <a:xfrm>
            <a:off x="5027136" y="2154476"/>
            <a:ext cx="545905" cy="13998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受診票</a:t>
            </a:r>
            <a:r>
              <a:rPr lang="en-US" altLang="ja-JP" sz="7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1" name="角丸四角形 51">
            <a:extLst>
              <a:ext uri="{FF2B5EF4-FFF2-40B4-BE49-F238E27FC236}">
                <a16:creationId xmlns:a16="http://schemas.microsoft.com/office/drawing/2014/main" id="{35EA5CF3-7033-4E95-8B09-3C13D9B5EAE5}"/>
              </a:ext>
            </a:extLst>
          </p:cNvPr>
          <p:cNvSpPr/>
          <p:nvPr/>
        </p:nvSpPr>
        <p:spPr>
          <a:xfrm>
            <a:off x="5029500" y="6364481"/>
            <a:ext cx="541177" cy="14813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受診票</a:t>
            </a:r>
            <a:r>
              <a:rPr lang="en-US" altLang="ja-JP" sz="7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3" name="角丸四角形 51">
            <a:extLst>
              <a:ext uri="{FF2B5EF4-FFF2-40B4-BE49-F238E27FC236}">
                <a16:creationId xmlns:a16="http://schemas.microsoft.com/office/drawing/2014/main" id="{3EFECB64-CF63-473C-9B7F-A578AE3852F8}"/>
              </a:ext>
            </a:extLst>
          </p:cNvPr>
          <p:cNvSpPr/>
          <p:nvPr/>
        </p:nvSpPr>
        <p:spPr>
          <a:xfrm>
            <a:off x="5013176" y="5313040"/>
            <a:ext cx="573825" cy="14685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受診票</a:t>
            </a:r>
            <a:r>
              <a:rPr lang="en-US" altLang="ja-JP" sz="7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127" name="直線矢印コネクタ 126">
            <a:extLst>
              <a:ext uri="{FF2B5EF4-FFF2-40B4-BE49-F238E27FC236}">
                <a16:creationId xmlns:a16="http://schemas.microsoft.com/office/drawing/2014/main" id="{3B59AEAA-1D77-4D7E-8282-10FD2A2E7914}"/>
              </a:ext>
            </a:extLst>
          </p:cNvPr>
          <p:cNvCxnSpPr>
            <a:cxnSpLocks/>
          </p:cNvCxnSpPr>
          <p:nvPr/>
        </p:nvCxnSpPr>
        <p:spPr>
          <a:xfrm flipV="1">
            <a:off x="5765346" y="4088574"/>
            <a:ext cx="0" cy="844224"/>
          </a:xfrm>
          <a:prstGeom prst="straightConnector1">
            <a:avLst/>
          </a:prstGeom>
          <a:ln cmpd="dbl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8" name="直線矢印コネクタ 127">
            <a:extLst>
              <a:ext uri="{FF2B5EF4-FFF2-40B4-BE49-F238E27FC236}">
                <a16:creationId xmlns:a16="http://schemas.microsoft.com/office/drawing/2014/main" id="{D7D258EA-3FBC-4FA3-B42A-81BCC4A98508}"/>
              </a:ext>
            </a:extLst>
          </p:cNvPr>
          <p:cNvCxnSpPr>
            <a:cxnSpLocks/>
          </p:cNvCxnSpPr>
          <p:nvPr/>
        </p:nvCxnSpPr>
        <p:spPr>
          <a:xfrm flipV="1">
            <a:off x="5765346" y="5118748"/>
            <a:ext cx="0" cy="844224"/>
          </a:xfrm>
          <a:prstGeom prst="straightConnector1">
            <a:avLst/>
          </a:prstGeom>
          <a:ln cmpd="dbl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4" name="正方形/長方形 63"/>
          <p:cNvSpPr/>
          <p:nvPr/>
        </p:nvSpPr>
        <p:spPr>
          <a:xfrm>
            <a:off x="3981574" y="5043717"/>
            <a:ext cx="63316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800" dirty="0"/>
              <a:t>四次精密</a:t>
            </a:r>
            <a:endParaRPr lang="en-US" altLang="ja-JP" sz="800" dirty="0"/>
          </a:p>
          <a:p>
            <a:pPr algn="ctr"/>
            <a:r>
              <a:rPr lang="ja-JP" altLang="en-US" sz="800" dirty="0"/>
              <a:t>対象者</a:t>
            </a:r>
            <a:endParaRPr lang="en-US" altLang="ja-JP" sz="800" dirty="0"/>
          </a:p>
        </p:txBody>
      </p:sp>
      <p:sp>
        <p:nvSpPr>
          <p:cNvPr id="88" name="角丸四角形 36">
            <a:extLst>
              <a:ext uri="{FF2B5EF4-FFF2-40B4-BE49-F238E27FC236}">
                <a16:creationId xmlns:a16="http://schemas.microsoft.com/office/drawing/2014/main" id="{CC6566AF-5EF9-41D3-8F55-780FEC31311D}"/>
              </a:ext>
            </a:extLst>
          </p:cNvPr>
          <p:cNvSpPr/>
          <p:nvPr/>
        </p:nvSpPr>
        <p:spPr>
          <a:xfrm>
            <a:off x="5445224" y="5626577"/>
            <a:ext cx="720075" cy="129656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報告書 </a:t>
            </a:r>
            <a:r>
              <a:rPr lang="en-US" altLang="ja-JP" sz="727" dirty="0">
                <a:solidFill>
                  <a:schemeClr val="tx1"/>
                </a:solidFill>
              </a:rPr>
              <a:t>3,6-1</a:t>
            </a:r>
            <a:endParaRPr lang="ja-JP" altLang="en-US" sz="727" dirty="0">
              <a:solidFill>
                <a:schemeClr val="tx1"/>
              </a:solidFill>
            </a:endParaRPr>
          </a:p>
        </p:txBody>
      </p:sp>
      <p:sp>
        <p:nvSpPr>
          <p:cNvPr id="67" name="角丸四角形 36">
            <a:extLst>
              <a:ext uri="{FF2B5EF4-FFF2-40B4-BE49-F238E27FC236}">
                <a16:creationId xmlns:a16="http://schemas.microsoft.com/office/drawing/2014/main" id="{CC6566AF-5EF9-41D3-8F55-780FEC31311D}"/>
              </a:ext>
            </a:extLst>
          </p:cNvPr>
          <p:cNvSpPr/>
          <p:nvPr/>
        </p:nvSpPr>
        <p:spPr>
          <a:xfrm>
            <a:off x="5445224" y="4552706"/>
            <a:ext cx="720077" cy="14008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報告書 </a:t>
            </a:r>
            <a:r>
              <a:rPr lang="en-US" altLang="ja-JP" sz="727" dirty="0">
                <a:solidFill>
                  <a:schemeClr val="tx1"/>
                </a:solidFill>
              </a:rPr>
              <a:t>3,6-1</a:t>
            </a:r>
            <a:endParaRPr lang="ja-JP" altLang="en-US" sz="727" dirty="0">
              <a:solidFill>
                <a:schemeClr val="tx1"/>
              </a:solidFill>
            </a:endParaRPr>
          </a:p>
        </p:txBody>
      </p:sp>
      <p:cxnSp>
        <p:nvCxnSpPr>
          <p:cNvPr id="129" name="直線矢印コネクタ 128">
            <a:extLst>
              <a:ext uri="{FF2B5EF4-FFF2-40B4-BE49-F238E27FC236}">
                <a16:creationId xmlns:a16="http://schemas.microsoft.com/office/drawing/2014/main" id="{B0CDB8E3-3A11-45B8-BC56-AD2E26E0F08D}"/>
              </a:ext>
            </a:extLst>
          </p:cNvPr>
          <p:cNvCxnSpPr>
            <a:cxnSpLocks/>
          </p:cNvCxnSpPr>
          <p:nvPr/>
        </p:nvCxnSpPr>
        <p:spPr>
          <a:xfrm flipV="1">
            <a:off x="3092395" y="3028656"/>
            <a:ext cx="0" cy="814169"/>
          </a:xfrm>
          <a:prstGeom prst="straightConnector1">
            <a:avLst/>
          </a:prstGeom>
          <a:ln cmpd="dbl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0" name="直線矢印コネクタ 129">
            <a:extLst>
              <a:ext uri="{FF2B5EF4-FFF2-40B4-BE49-F238E27FC236}">
                <a16:creationId xmlns:a16="http://schemas.microsoft.com/office/drawing/2014/main" id="{C4992045-2C3E-4705-8600-F4ECA6DE6CB9}"/>
              </a:ext>
            </a:extLst>
          </p:cNvPr>
          <p:cNvCxnSpPr>
            <a:cxnSpLocks/>
          </p:cNvCxnSpPr>
          <p:nvPr/>
        </p:nvCxnSpPr>
        <p:spPr>
          <a:xfrm flipV="1">
            <a:off x="3092395" y="4088576"/>
            <a:ext cx="0" cy="816670"/>
          </a:xfrm>
          <a:prstGeom prst="straightConnector1">
            <a:avLst/>
          </a:prstGeom>
          <a:ln cmpd="dbl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5" name="角丸四角形 36">
            <a:extLst>
              <a:ext uri="{FF2B5EF4-FFF2-40B4-BE49-F238E27FC236}">
                <a16:creationId xmlns:a16="http://schemas.microsoft.com/office/drawing/2014/main" id="{C891328E-0323-43B9-8E3D-D3E5D536C7A0}"/>
              </a:ext>
            </a:extLst>
          </p:cNvPr>
          <p:cNvSpPr/>
          <p:nvPr/>
        </p:nvSpPr>
        <p:spPr>
          <a:xfrm>
            <a:off x="2792803" y="3512840"/>
            <a:ext cx="599184" cy="13056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報告書 </a:t>
            </a:r>
            <a:r>
              <a:rPr lang="en-US" altLang="ja-JP" sz="727" dirty="0">
                <a:solidFill>
                  <a:schemeClr val="tx1"/>
                </a:solidFill>
              </a:rPr>
              <a:t>4</a:t>
            </a:r>
            <a:endParaRPr lang="ja-JP" altLang="en-US" sz="727" dirty="0">
              <a:solidFill>
                <a:schemeClr val="tx1"/>
              </a:solidFill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2770570" y="4552706"/>
            <a:ext cx="640245" cy="13243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報告書 </a:t>
            </a:r>
            <a:r>
              <a:rPr lang="en-US" altLang="ja-JP" sz="727" dirty="0">
                <a:solidFill>
                  <a:schemeClr val="tx1"/>
                </a:solidFill>
              </a:rPr>
              <a:t>3,4</a:t>
            </a:r>
            <a:endParaRPr lang="ja-JP" altLang="en-US" sz="727" dirty="0">
              <a:solidFill>
                <a:schemeClr val="tx1"/>
              </a:solidFill>
            </a:endParaRPr>
          </a:p>
        </p:txBody>
      </p:sp>
      <p:cxnSp>
        <p:nvCxnSpPr>
          <p:cNvPr id="131" name="直線矢印コネクタ 130">
            <a:extLst>
              <a:ext uri="{FF2B5EF4-FFF2-40B4-BE49-F238E27FC236}">
                <a16:creationId xmlns:a16="http://schemas.microsoft.com/office/drawing/2014/main" id="{894ACF29-2331-4396-9A12-FE40239EBAF7}"/>
              </a:ext>
            </a:extLst>
          </p:cNvPr>
          <p:cNvCxnSpPr>
            <a:cxnSpLocks/>
          </p:cNvCxnSpPr>
          <p:nvPr/>
        </p:nvCxnSpPr>
        <p:spPr>
          <a:xfrm flipH="1" flipV="1">
            <a:off x="3092396" y="5146501"/>
            <a:ext cx="746294" cy="839132"/>
          </a:xfrm>
          <a:prstGeom prst="straightConnector1">
            <a:avLst/>
          </a:prstGeom>
          <a:ln cmpd="dbl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3" name="直線矢印コネクタ 132">
            <a:extLst>
              <a:ext uri="{FF2B5EF4-FFF2-40B4-BE49-F238E27FC236}">
                <a16:creationId xmlns:a16="http://schemas.microsoft.com/office/drawing/2014/main" id="{A642434C-15A6-4E99-BF37-D348BE062166}"/>
              </a:ext>
            </a:extLst>
          </p:cNvPr>
          <p:cNvCxnSpPr>
            <a:cxnSpLocks/>
          </p:cNvCxnSpPr>
          <p:nvPr/>
        </p:nvCxnSpPr>
        <p:spPr>
          <a:xfrm flipV="1">
            <a:off x="3827705" y="1966883"/>
            <a:ext cx="0" cy="3994229"/>
          </a:xfrm>
          <a:prstGeom prst="straightConnector1">
            <a:avLst/>
          </a:prstGeom>
          <a:ln cmpd="dbl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7" name="直線矢印コネクタ 106">
            <a:extLst>
              <a:ext uri="{FF2B5EF4-FFF2-40B4-BE49-F238E27FC236}">
                <a16:creationId xmlns:a16="http://schemas.microsoft.com/office/drawing/2014/main" id="{7A8ABA38-0C03-464D-A1A4-749A166A1554}"/>
              </a:ext>
            </a:extLst>
          </p:cNvPr>
          <p:cNvCxnSpPr>
            <a:cxnSpLocks/>
          </p:cNvCxnSpPr>
          <p:nvPr/>
        </p:nvCxnSpPr>
        <p:spPr>
          <a:xfrm flipV="1">
            <a:off x="3851897" y="5146500"/>
            <a:ext cx="857595" cy="83171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9" name="直線矢印コネクタ 108">
            <a:extLst>
              <a:ext uri="{FF2B5EF4-FFF2-40B4-BE49-F238E27FC236}">
                <a16:creationId xmlns:a16="http://schemas.microsoft.com/office/drawing/2014/main" id="{3AE25A67-FD6B-49FD-AC06-370AE0D850FE}"/>
              </a:ext>
            </a:extLst>
          </p:cNvPr>
          <p:cNvCxnSpPr/>
          <p:nvPr/>
        </p:nvCxnSpPr>
        <p:spPr>
          <a:xfrm flipV="1">
            <a:off x="4842928" y="4056857"/>
            <a:ext cx="0" cy="8483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3" name="直線矢印コネクタ 142">
            <a:extLst>
              <a:ext uri="{FF2B5EF4-FFF2-40B4-BE49-F238E27FC236}">
                <a16:creationId xmlns:a16="http://schemas.microsoft.com/office/drawing/2014/main" id="{45B74ED2-7186-4CE7-AC8B-2B518F34F088}"/>
              </a:ext>
            </a:extLst>
          </p:cNvPr>
          <p:cNvCxnSpPr/>
          <p:nvPr/>
        </p:nvCxnSpPr>
        <p:spPr>
          <a:xfrm flipV="1">
            <a:off x="4826312" y="3025277"/>
            <a:ext cx="0" cy="8483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4" name="直線矢印コネクタ 143">
            <a:extLst>
              <a:ext uri="{FF2B5EF4-FFF2-40B4-BE49-F238E27FC236}">
                <a16:creationId xmlns:a16="http://schemas.microsoft.com/office/drawing/2014/main" id="{F4D7210E-A134-43C5-BE4E-A0E28CBA3A90}"/>
              </a:ext>
            </a:extLst>
          </p:cNvPr>
          <p:cNvCxnSpPr/>
          <p:nvPr/>
        </p:nvCxnSpPr>
        <p:spPr>
          <a:xfrm flipV="1">
            <a:off x="4798679" y="1946341"/>
            <a:ext cx="0" cy="8483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3" name="角丸四角形 52"/>
          <p:cNvSpPr/>
          <p:nvPr/>
        </p:nvSpPr>
        <p:spPr>
          <a:xfrm>
            <a:off x="4263424" y="3517676"/>
            <a:ext cx="689720" cy="129679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書式 </a:t>
            </a:r>
            <a:r>
              <a:rPr lang="en-US" altLang="ja-JP" sz="727" dirty="0">
                <a:solidFill>
                  <a:schemeClr val="tx1"/>
                </a:solidFill>
              </a:rPr>
              <a:t>4-3,</a:t>
            </a:r>
            <a:r>
              <a:rPr lang="ja-JP" altLang="en-US" sz="727" dirty="0">
                <a:solidFill>
                  <a:schemeClr val="tx1"/>
                </a:solidFill>
              </a:rPr>
              <a:t> </a:t>
            </a:r>
            <a:r>
              <a:rPr lang="en-US" altLang="ja-JP" sz="727" dirty="0">
                <a:solidFill>
                  <a:schemeClr val="tx1"/>
                </a:solidFill>
              </a:rPr>
              <a:t>4-4</a:t>
            </a:r>
          </a:p>
        </p:txBody>
      </p:sp>
      <p:cxnSp>
        <p:nvCxnSpPr>
          <p:cNvPr id="145" name="直線矢印コネクタ 144">
            <a:extLst>
              <a:ext uri="{FF2B5EF4-FFF2-40B4-BE49-F238E27FC236}">
                <a16:creationId xmlns:a16="http://schemas.microsoft.com/office/drawing/2014/main" id="{1675721E-10AB-44D0-B487-6EDD4B2A9D94}"/>
              </a:ext>
            </a:extLst>
          </p:cNvPr>
          <p:cNvCxnSpPr>
            <a:cxnSpLocks/>
          </p:cNvCxnSpPr>
          <p:nvPr/>
        </p:nvCxnSpPr>
        <p:spPr>
          <a:xfrm flipV="1">
            <a:off x="3827705" y="6184406"/>
            <a:ext cx="0" cy="844224"/>
          </a:xfrm>
          <a:prstGeom prst="straightConnector1">
            <a:avLst/>
          </a:prstGeom>
          <a:ln cmpd="dbl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6" name="角丸四角形 51">
            <a:extLst>
              <a:ext uri="{FF2B5EF4-FFF2-40B4-BE49-F238E27FC236}">
                <a16:creationId xmlns:a16="http://schemas.microsoft.com/office/drawing/2014/main" id="{20F0A166-186E-4348-972F-33EC93FB27CC}"/>
              </a:ext>
            </a:extLst>
          </p:cNvPr>
          <p:cNvSpPr/>
          <p:nvPr/>
        </p:nvSpPr>
        <p:spPr>
          <a:xfrm>
            <a:off x="2298734" y="5442492"/>
            <a:ext cx="526675" cy="12922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受診票</a:t>
            </a:r>
            <a:r>
              <a:rPr lang="en-US" altLang="ja-JP" sz="7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47" name="角丸四角形 48">
            <a:extLst>
              <a:ext uri="{FF2B5EF4-FFF2-40B4-BE49-F238E27FC236}">
                <a16:creationId xmlns:a16="http://schemas.microsoft.com/office/drawing/2014/main" id="{A0F4907C-B394-4F66-91AB-473BEB9B7914}"/>
              </a:ext>
            </a:extLst>
          </p:cNvPr>
          <p:cNvSpPr/>
          <p:nvPr/>
        </p:nvSpPr>
        <p:spPr>
          <a:xfrm>
            <a:off x="2298403" y="5313040"/>
            <a:ext cx="527336" cy="12922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報告書 </a:t>
            </a:r>
            <a:r>
              <a:rPr lang="en-US" altLang="ja-JP" sz="727" dirty="0">
                <a:solidFill>
                  <a:schemeClr val="tx1"/>
                </a:solidFill>
              </a:rPr>
              <a:t>1</a:t>
            </a:r>
            <a:endParaRPr lang="ja-JP" altLang="en-US" sz="727" dirty="0">
              <a:solidFill>
                <a:schemeClr val="tx1"/>
              </a:solidFill>
            </a:endParaRPr>
          </a:p>
        </p:txBody>
      </p:sp>
      <p:sp>
        <p:nvSpPr>
          <p:cNvPr id="148" name="角丸四角形 51">
            <a:extLst>
              <a:ext uri="{FF2B5EF4-FFF2-40B4-BE49-F238E27FC236}">
                <a16:creationId xmlns:a16="http://schemas.microsoft.com/office/drawing/2014/main" id="{472FF0A3-F243-4153-87D7-EF9F2A67AC81}"/>
              </a:ext>
            </a:extLst>
          </p:cNvPr>
          <p:cNvSpPr/>
          <p:nvPr/>
        </p:nvSpPr>
        <p:spPr>
          <a:xfrm>
            <a:off x="2296581" y="6509400"/>
            <a:ext cx="526675" cy="12922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受診票</a:t>
            </a:r>
            <a:r>
              <a:rPr lang="en-US" altLang="ja-JP" sz="7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49" name="角丸四角形 48">
            <a:extLst>
              <a:ext uri="{FF2B5EF4-FFF2-40B4-BE49-F238E27FC236}">
                <a16:creationId xmlns:a16="http://schemas.microsoft.com/office/drawing/2014/main" id="{2A09906E-3E6C-40F0-85F7-337BAE0D42DF}"/>
              </a:ext>
            </a:extLst>
          </p:cNvPr>
          <p:cNvSpPr/>
          <p:nvPr/>
        </p:nvSpPr>
        <p:spPr>
          <a:xfrm>
            <a:off x="2296251" y="6380179"/>
            <a:ext cx="527336" cy="12922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報告書 </a:t>
            </a:r>
            <a:r>
              <a:rPr lang="en-US" altLang="ja-JP" sz="727" dirty="0">
                <a:solidFill>
                  <a:schemeClr val="tx1"/>
                </a:solidFill>
              </a:rPr>
              <a:t>1</a:t>
            </a:r>
            <a:endParaRPr lang="ja-JP" altLang="en-US" sz="727" dirty="0">
              <a:solidFill>
                <a:schemeClr val="tx1"/>
              </a:solidFill>
            </a:endParaRPr>
          </a:p>
        </p:txBody>
      </p:sp>
      <p:sp>
        <p:nvSpPr>
          <p:cNvPr id="150" name="角丸四角形 51">
            <a:extLst>
              <a:ext uri="{FF2B5EF4-FFF2-40B4-BE49-F238E27FC236}">
                <a16:creationId xmlns:a16="http://schemas.microsoft.com/office/drawing/2014/main" id="{463E4BB9-4456-4ABD-B75F-33B5C0A20B00}"/>
              </a:ext>
            </a:extLst>
          </p:cNvPr>
          <p:cNvSpPr/>
          <p:nvPr/>
        </p:nvSpPr>
        <p:spPr>
          <a:xfrm>
            <a:off x="2298734" y="2163629"/>
            <a:ext cx="526675" cy="12922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受診票</a:t>
            </a:r>
            <a:r>
              <a:rPr lang="en-US" altLang="ja-JP" sz="7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51" name="角丸四角形 51">
            <a:extLst>
              <a:ext uri="{FF2B5EF4-FFF2-40B4-BE49-F238E27FC236}">
                <a16:creationId xmlns:a16="http://schemas.microsoft.com/office/drawing/2014/main" id="{D33112EA-BEB7-41DF-B914-9E41336A53FE}"/>
              </a:ext>
            </a:extLst>
          </p:cNvPr>
          <p:cNvSpPr/>
          <p:nvPr/>
        </p:nvSpPr>
        <p:spPr>
          <a:xfrm>
            <a:off x="2298734" y="3220306"/>
            <a:ext cx="526675" cy="12922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受診票</a:t>
            </a:r>
            <a:r>
              <a:rPr lang="en-US" altLang="ja-JP" sz="7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7" name="角丸四角形 26"/>
          <p:cNvSpPr/>
          <p:nvPr/>
        </p:nvSpPr>
        <p:spPr>
          <a:xfrm>
            <a:off x="1820151" y="2795547"/>
            <a:ext cx="1395847" cy="210757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保護者</a:t>
            </a:r>
          </a:p>
        </p:txBody>
      </p:sp>
      <p:sp>
        <p:nvSpPr>
          <p:cNvPr id="31" name="角丸四角形 30"/>
          <p:cNvSpPr/>
          <p:nvPr/>
        </p:nvSpPr>
        <p:spPr>
          <a:xfrm>
            <a:off x="1820151" y="3846100"/>
            <a:ext cx="1395847" cy="210757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学校</a:t>
            </a:r>
          </a:p>
        </p:txBody>
      </p:sp>
      <p:sp>
        <p:nvSpPr>
          <p:cNvPr id="22" name="角丸四角形 21"/>
          <p:cNvSpPr/>
          <p:nvPr/>
        </p:nvSpPr>
        <p:spPr>
          <a:xfrm>
            <a:off x="1820159" y="5969936"/>
            <a:ext cx="4273128" cy="210757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鳥 取 県 中 部 学 校 保 健 会</a:t>
            </a:r>
          </a:p>
        </p:txBody>
      </p:sp>
      <p:sp>
        <p:nvSpPr>
          <p:cNvPr id="23" name="角丸四角形 22"/>
          <p:cNvSpPr/>
          <p:nvPr/>
        </p:nvSpPr>
        <p:spPr>
          <a:xfrm>
            <a:off x="1820164" y="7017469"/>
            <a:ext cx="4273123" cy="209820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鳥取県中部医師会学校検尿委員会</a:t>
            </a:r>
          </a:p>
        </p:txBody>
      </p:sp>
      <p:sp>
        <p:nvSpPr>
          <p:cNvPr id="20" name="角丸四角形 19"/>
          <p:cNvSpPr/>
          <p:nvPr/>
        </p:nvSpPr>
        <p:spPr>
          <a:xfrm>
            <a:off x="1820151" y="1743610"/>
            <a:ext cx="2279399" cy="210756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指定医療機関</a:t>
            </a:r>
          </a:p>
        </p:txBody>
      </p:sp>
      <p:sp>
        <p:nvSpPr>
          <p:cNvPr id="72" name="角丸四角形 71"/>
          <p:cNvSpPr/>
          <p:nvPr/>
        </p:nvSpPr>
        <p:spPr>
          <a:xfrm>
            <a:off x="1820151" y="4905246"/>
            <a:ext cx="1395844" cy="212064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市・町教育委員会</a:t>
            </a:r>
          </a:p>
        </p:txBody>
      </p:sp>
      <p:sp>
        <p:nvSpPr>
          <p:cNvPr id="91" name="角丸四角形 35">
            <a:extLst>
              <a:ext uri="{FF2B5EF4-FFF2-40B4-BE49-F238E27FC236}">
                <a16:creationId xmlns:a16="http://schemas.microsoft.com/office/drawing/2014/main" id="{CDED5A20-0CB2-4AE6-A4C4-FAC477341F93}"/>
              </a:ext>
            </a:extLst>
          </p:cNvPr>
          <p:cNvSpPr/>
          <p:nvPr/>
        </p:nvSpPr>
        <p:spPr>
          <a:xfrm>
            <a:off x="3550992" y="4739704"/>
            <a:ext cx="540160" cy="14128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報告書 </a:t>
            </a:r>
            <a:r>
              <a:rPr lang="en-US" altLang="ja-JP" sz="727" dirty="0">
                <a:solidFill>
                  <a:schemeClr val="tx1"/>
                </a:solidFill>
              </a:rPr>
              <a:t>5</a:t>
            </a:r>
            <a:endParaRPr lang="ja-JP" altLang="en-US" sz="727" dirty="0">
              <a:solidFill>
                <a:schemeClr val="tx1"/>
              </a:solidFill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3481369" y="6618094"/>
            <a:ext cx="782051" cy="125283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報告書 </a:t>
            </a:r>
            <a:r>
              <a:rPr lang="en-US" altLang="ja-JP" sz="727" dirty="0">
                <a:solidFill>
                  <a:schemeClr val="tx1"/>
                </a:solidFill>
              </a:rPr>
              <a:t>1,</a:t>
            </a:r>
            <a:r>
              <a:rPr lang="ja-JP" altLang="en-US" sz="727" dirty="0">
                <a:solidFill>
                  <a:schemeClr val="tx1"/>
                </a:solidFill>
              </a:rPr>
              <a:t> </a:t>
            </a:r>
            <a:r>
              <a:rPr lang="en-US" altLang="ja-JP" sz="727" dirty="0">
                <a:solidFill>
                  <a:schemeClr val="tx1"/>
                </a:solidFill>
              </a:rPr>
              <a:t>2,5</a:t>
            </a:r>
            <a:endParaRPr lang="ja-JP" altLang="en-US" sz="727" dirty="0">
              <a:solidFill>
                <a:schemeClr val="tx1"/>
              </a:solidFill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3090692" y="5614515"/>
            <a:ext cx="640245" cy="13243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報告書 </a:t>
            </a:r>
            <a:r>
              <a:rPr lang="en-US" altLang="ja-JP" sz="727" dirty="0">
                <a:solidFill>
                  <a:schemeClr val="tx1"/>
                </a:solidFill>
              </a:rPr>
              <a:t>3,4</a:t>
            </a:r>
            <a:endParaRPr lang="ja-JP" altLang="en-US" sz="727" dirty="0">
              <a:solidFill>
                <a:schemeClr val="tx1"/>
              </a:solidFill>
            </a:endParaRPr>
          </a:p>
        </p:txBody>
      </p:sp>
      <p:sp>
        <p:nvSpPr>
          <p:cNvPr id="157" name="正方形/長方形 156">
            <a:extLst>
              <a:ext uri="{FF2B5EF4-FFF2-40B4-BE49-F238E27FC236}">
                <a16:creationId xmlns:a16="http://schemas.microsoft.com/office/drawing/2014/main" id="{FBD87172-B273-4177-A7BA-9CBEE65C1B4F}"/>
              </a:ext>
            </a:extLst>
          </p:cNvPr>
          <p:cNvSpPr/>
          <p:nvPr/>
        </p:nvSpPr>
        <p:spPr>
          <a:xfrm>
            <a:off x="4299865" y="4746184"/>
            <a:ext cx="266420" cy="28405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246" dirty="0"/>
              <a:t>4</a:t>
            </a:r>
          </a:p>
        </p:txBody>
      </p:sp>
      <p:sp>
        <p:nvSpPr>
          <p:cNvPr id="158" name="正方形/長方形 157">
            <a:extLst>
              <a:ext uri="{FF2B5EF4-FFF2-40B4-BE49-F238E27FC236}">
                <a16:creationId xmlns:a16="http://schemas.microsoft.com/office/drawing/2014/main" id="{D8BDC8CB-EF5C-4973-88DD-30DD3D0EE3A8}"/>
              </a:ext>
            </a:extLst>
          </p:cNvPr>
          <p:cNvSpPr/>
          <p:nvPr/>
        </p:nvSpPr>
        <p:spPr>
          <a:xfrm>
            <a:off x="930231" y="8821818"/>
            <a:ext cx="253596" cy="253916"/>
          </a:xfrm>
          <a:prstGeom prst="rect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050" dirty="0"/>
              <a:t>4</a:t>
            </a:r>
          </a:p>
        </p:txBody>
      </p:sp>
      <p:sp>
        <p:nvSpPr>
          <p:cNvPr id="159" name="テキスト ボックス 158">
            <a:extLst>
              <a:ext uri="{FF2B5EF4-FFF2-40B4-BE49-F238E27FC236}">
                <a16:creationId xmlns:a16="http://schemas.microsoft.com/office/drawing/2014/main" id="{D03EE33D-81F6-4825-95AC-86B23E33E3D0}"/>
              </a:ext>
            </a:extLst>
          </p:cNvPr>
          <p:cNvSpPr txBox="1"/>
          <p:nvPr/>
        </p:nvSpPr>
        <p:spPr>
          <a:xfrm>
            <a:off x="1216856" y="8817971"/>
            <a:ext cx="1860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四次精密</a:t>
            </a:r>
            <a:r>
              <a:rPr kumimoji="1" lang="ja-JP" altLang="en-US" sz="1050" dirty="0"/>
              <a:t>対象者への案内</a:t>
            </a:r>
          </a:p>
        </p:txBody>
      </p:sp>
      <p:sp>
        <p:nvSpPr>
          <p:cNvPr id="160" name="角丸四角形 36">
            <a:extLst>
              <a:ext uri="{FF2B5EF4-FFF2-40B4-BE49-F238E27FC236}">
                <a16:creationId xmlns:a16="http://schemas.microsoft.com/office/drawing/2014/main" id="{97704E60-D805-4AAC-95A5-1D806FE42A88}"/>
              </a:ext>
            </a:extLst>
          </p:cNvPr>
          <p:cNvSpPr/>
          <p:nvPr/>
        </p:nvSpPr>
        <p:spPr>
          <a:xfrm>
            <a:off x="4024040" y="5604973"/>
            <a:ext cx="640245" cy="13243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報告書 </a:t>
            </a:r>
            <a:r>
              <a:rPr lang="en-US" altLang="ja-JP" sz="727" dirty="0">
                <a:solidFill>
                  <a:schemeClr val="tx1"/>
                </a:solidFill>
              </a:rPr>
              <a:t>3,4</a:t>
            </a:r>
            <a:endParaRPr lang="ja-JP" altLang="en-US" sz="727" dirty="0">
              <a:solidFill>
                <a:schemeClr val="tx1"/>
              </a:solidFill>
            </a:endParaRPr>
          </a:p>
        </p:txBody>
      </p:sp>
      <p:sp>
        <p:nvSpPr>
          <p:cNvPr id="161" name="角丸四角形 51">
            <a:extLst>
              <a:ext uri="{FF2B5EF4-FFF2-40B4-BE49-F238E27FC236}">
                <a16:creationId xmlns:a16="http://schemas.microsoft.com/office/drawing/2014/main" id="{2A6EF4A2-27DA-4BD1-AEF8-9175C676D4AC}"/>
              </a:ext>
            </a:extLst>
          </p:cNvPr>
          <p:cNvSpPr/>
          <p:nvPr/>
        </p:nvSpPr>
        <p:spPr>
          <a:xfrm>
            <a:off x="4019764" y="5735567"/>
            <a:ext cx="644521" cy="13274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受診票</a:t>
            </a:r>
            <a:r>
              <a:rPr lang="en-US" altLang="ja-JP" sz="7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3" name="角丸四角形 51">
            <a:extLst>
              <a:ext uri="{FF2B5EF4-FFF2-40B4-BE49-F238E27FC236}">
                <a16:creationId xmlns:a16="http://schemas.microsoft.com/office/drawing/2014/main" id="{FCB2B1BB-653F-4605-9FF4-54C8DE2E7662}"/>
              </a:ext>
            </a:extLst>
          </p:cNvPr>
          <p:cNvSpPr/>
          <p:nvPr/>
        </p:nvSpPr>
        <p:spPr>
          <a:xfrm>
            <a:off x="4263422" y="3371096"/>
            <a:ext cx="689721" cy="14327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受診票</a:t>
            </a:r>
            <a:r>
              <a:rPr lang="en-US" altLang="ja-JP" sz="7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4" name="角丸四角形 36">
            <a:extLst>
              <a:ext uri="{FF2B5EF4-FFF2-40B4-BE49-F238E27FC236}">
                <a16:creationId xmlns:a16="http://schemas.microsoft.com/office/drawing/2014/main" id="{96F50836-38D7-4BDF-9C04-6F21AF9507B7}"/>
              </a:ext>
            </a:extLst>
          </p:cNvPr>
          <p:cNvSpPr/>
          <p:nvPr/>
        </p:nvSpPr>
        <p:spPr>
          <a:xfrm>
            <a:off x="4308623" y="4418345"/>
            <a:ext cx="644521" cy="13274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報告書 </a:t>
            </a:r>
            <a:r>
              <a:rPr lang="en-US" altLang="ja-JP" sz="727" dirty="0">
                <a:solidFill>
                  <a:schemeClr val="tx1"/>
                </a:solidFill>
              </a:rPr>
              <a:t>3,4</a:t>
            </a:r>
            <a:endParaRPr lang="ja-JP" altLang="en-US" sz="727" dirty="0">
              <a:solidFill>
                <a:schemeClr val="tx1"/>
              </a:solidFill>
            </a:endParaRPr>
          </a:p>
        </p:txBody>
      </p:sp>
      <p:sp>
        <p:nvSpPr>
          <p:cNvPr id="165" name="角丸四角形 51">
            <a:extLst>
              <a:ext uri="{FF2B5EF4-FFF2-40B4-BE49-F238E27FC236}">
                <a16:creationId xmlns:a16="http://schemas.microsoft.com/office/drawing/2014/main" id="{79248A52-D942-4315-8AEC-21E14BCFF694}"/>
              </a:ext>
            </a:extLst>
          </p:cNvPr>
          <p:cNvSpPr/>
          <p:nvPr/>
        </p:nvSpPr>
        <p:spPr>
          <a:xfrm>
            <a:off x="4308623" y="4552399"/>
            <a:ext cx="644521" cy="13274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受診票</a:t>
            </a:r>
            <a:r>
              <a:rPr lang="en-US" altLang="ja-JP" sz="7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9" name="角丸四角形 36">
            <a:extLst>
              <a:ext uri="{FF2B5EF4-FFF2-40B4-BE49-F238E27FC236}">
                <a16:creationId xmlns:a16="http://schemas.microsoft.com/office/drawing/2014/main" id="{3094D9EF-9AF7-44A3-AE1A-09636CEA5EEE}"/>
              </a:ext>
            </a:extLst>
          </p:cNvPr>
          <p:cNvSpPr/>
          <p:nvPr/>
        </p:nvSpPr>
        <p:spPr>
          <a:xfrm>
            <a:off x="4263422" y="3233569"/>
            <a:ext cx="689722" cy="134223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報告書 </a:t>
            </a:r>
            <a:r>
              <a:rPr lang="en-US" altLang="ja-JP" sz="727" dirty="0">
                <a:solidFill>
                  <a:schemeClr val="tx1"/>
                </a:solidFill>
              </a:rPr>
              <a:t>4</a:t>
            </a:r>
            <a:endParaRPr lang="ja-JP" altLang="en-US" sz="727" dirty="0">
              <a:solidFill>
                <a:schemeClr val="tx1"/>
              </a:solidFill>
            </a:endParaRPr>
          </a:p>
        </p:txBody>
      </p:sp>
      <p:sp>
        <p:nvSpPr>
          <p:cNvPr id="166" name="角丸四角形 165"/>
          <p:cNvSpPr/>
          <p:nvPr/>
        </p:nvSpPr>
        <p:spPr>
          <a:xfrm>
            <a:off x="4647587" y="2795547"/>
            <a:ext cx="1445700" cy="21075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保護者</a:t>
            </a:r>
          </a:p>
        </p:txBody>
      </p:sp>
      <p:sp>
        <p:nvSpPr>
          <p:cNvPr id="167" name="角丸四角形 166"/>
          <p:cNvSpPr/>
          <p:nvPr/>
        </p:nvSpPr>
        <p:spPr>
          <a:xfrm>
            <a:off x="4647588" y="3846100"/>
            <a:ext cx="1445699" cy="21075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学校</a:t>
            </a:r>
          </a:p>
        </p:txBody>
      </p:sp>
      <p:sp>
        <p:nvSpPr>
          <p:cNvPr id="45" name="角丸四角形 44"/>
          <p:cNvSpPr/>
          <p:nvPr/>
        </p:nvSpPr>
        <p:spPr>
          <a:xfrm>
            <a:off x="4697440" y="4905246"/>
            <a:ext cx="1395847" cy="21075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市・町教育委員会</a:t>
            </a:r>
          </a:p>
        </p:txBody>
      </p:sp>
      <p:sp>
        <p:nvSpPr>
          <p:cNvPr id="95" name="角丸四角形 51">
            <a:extLst>
              <a:ext uri="{FF2B5EF4-FFF2-40B4-BE49-F238E27FC236}">
                <a16:creationId xmlns:a16="http://schemas.microsoft.com/office/drawing/2014/main" id="{5B312358-CC57-4A48-916C-320834282588}"/>
              </a:ext>
            </a:extLst>
          </p:cNvPr>
          <p:cNvSpPr/>
          <p:nvPr/>
        </p:nvSpPr>
        <p:spPr>
          <a:xfrm>
            <a:off x="3479881" y="6760651"/>
            <a:ext cx="782051" cy="15096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受診票</a:t>
            </a:r>
            <a:r>
              <a:rPr lang="en-US" altLang="ja-JP" sz="7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41C1B7D-99E7-462A-8EF5-96DF77D9B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</p:spPr>
        <p:txBody>
          <a:bodyPr/>
          <a:lstStyle/>
          <a:p>
            <a:r>
              <a:rPr kumimoji="1" lang="en-US" altLang="ja-JP" sz="1100" dirty="0">
                <a:latin typeface="Century" panose="02040604050505020304" pitchFamily="18" charset="0"/>
              </a:rPr>
              <a:t>34</a:t>
            </a:r>
            <a:endParaRPr kumimoji="1" lang="ja-JP" altLang="en-US" sz="1100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893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342900" y="392286"/>
            <a:ext cx="6172200" cy="412980"/>
          </a:xfrm>
          <a:prstGeom prst="rect">
            <a:avLst/>
          </a:prstGeom>
          <a:noFill/>
        </p:spPr>
        <p:txBody>
          <a:bodyPr wrap="square" lIns="71421" tIns="35710" rIns="71421" bIns="35710" rtlCol="0">
            <a:spAutoFit/>
          </a:bodyPr>
          <a:lstStyle/>
          <a:p>
            <a:pPr algn="ctr"/>
            <a:r>
              <a:rPr lang="ja-JP" altLang="en-US" sz="2215" dirty="0"/>
              <a:t>資料２：尿糖検査の流れ</a:t>
            </a:r>
          </a:p>
        </p:txBody>
      </p:sp>
      <p:sp>
        <p:nvSpPr>
          <p:cNvPr id="56" name="正方形/長方形 55"/>
          <p:cNvSpPr/>
          <p:nvPr/>
        </p:nvSpPr>
        <p:spPr>
          <a:xfrm>
            <a:off x="4118800" y="2770495"/>
            <a:ext cx="2007691" cy="1127871"/>
          </a:xfrm>
          <a:prstGeom prst="rect">
            <a:avLst/>
          </a:prstGeo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尿糖の陽性基準</a:t>
            </a:r>
            <a:r>
              <a:rPr lang="en-US" altLang="ja-JP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pPr algn="ctr"/>
            <a:endParaRPr lang="en-US" altLang="ja-JP" sz="1246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尿糖が</a:t>
            </a:r>
            <a:r>
              <a:rPr lang="en-US" altLang="ja-JP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±</a:t>
            </a:r>
            <a:r>
              <a:rPr lang="ja-JP" altLang="en-US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以上で陽性</a:t>
            </a:r>
          </a:p>
        </p:txBody>
      </p:sp>
      <p:sp>
        <p:nvSpPr>
          <p:cNvPr id="30" name="角丸四角形 29"/>
          <p:cNvSpPr/>
          <p:nvPr/>
        </p:nvSpPr>
        <p:spPr>
          <a:xfrm>
            <a:off x="712180" y="3021313"/>
            <a:ext cx="912438" cy="28405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書式 </a:t>
            </a:r>
            <a:r>
              <a:rPr lang="en-US" altLang="ja-JP" sz="727" dirty="0">
                <a:solidFill>
                  <a:schemeClr val="tx1"/>
                </a:solidFill>
              </a:rPr>
              <a:t>6-1, 6-2, 6-3</a:t>
            </a:r>
          </a:p>
          <a:p>
            <a:pPr algn="ctr"/>
            <a:r>
              <a:rPr lang="ja-JP" altLang="en-US" sz="727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受診票</a:t>
            </a:r>
            <a:r>
              <a:rPr lang="en-US" altLang="ja-JP" sz="727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2</a:t>
            </a:r>
            <a:endParaRPr lang="ja-JP" altLang="en-US" sz="727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058567" y="6752232"/>
            <a:ext cx="637438" cy="1988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92" dirty="0"/>
              <a:t>（情報共有）</a:t>
            </a:r>
          </a:p>
        </p:txBody>
      </p:sp>
      <p:cxnSp>
        <p:nvCxnSpPr>
          <p:cNvPr id="61" name="直線矢印コネクタ 60">
            <a:extLst>
              <a:ext uri="{FF2B5EF4-FFF2-40B4-BE49-F238E27FC236}">
                <a16:creationId xmlns:a16="http://schemas.microsoft.com/office/drawing/2014/main" id="{20D6DC24-5FD3-4D5B-87C0-A9B5194605B6}"/>
              </a:ext>
            </a:extLst>
          </p:cNvPr>
          <p:cNvCxnSpPr/>
          <p:nvPr/>
        </p:nvCxnSpPr>
        <p:spPr>
          <a:xfrm>
            <a:off x="4450146" y="8277544"/>
            <a:ext cx="0" cy="214518"/>
          </a:xfrm>
          <a:prstGeom prst="straightConnector1">
            <a:avLst/>
          </a:prstGeom>
          <a:ln w="28575">
            <a:prstDash val="sysDot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1E619B84-9A03-438B-B264-9A7CCA03AA83}"/>
              </a:ext>
            </a:extLst>
          </p:cNvPr>
          <p:cNvSpPr/>
          <p:nvPr/>
        </p:nvSpPr>
        <p:spPr>
          <a:xfrm>
            <a:off x="4644109" y="8265368"/>
            <a:ext cx="1426639" cy="226006"/>
          </a:xfrm>
          <a:prstGeom prst="rect">
            <a:avLst/>
          </a:prstGeom>
        </p:spPr>
        <p:txBody>
          <a:bodyPr wrap="none" lIns="71421" tIns="35710" rIns="71421" bIns="35710">
            <a:spAutoFit/>
          </a:bodyPr>
          <a:lstStyle/>
          <a:p>
            <a:r>
              <a:rPr lang="ja-JP" altLang="en-US" sz="1000" dirty="0"/>
              <a:t>受診後の受診票の流れ</a:t>
            </a: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131AE91F-0D7F-4081-AF19-99B43D1B0BCB}"/>
              </a:ext>
            </a:extLst>
          </p:cNvPr>
          <p:cNvCxnSpPr>
            <a:cxnSpLocks/>
          </p:cNvCxnSpPr>
          <p:nvPr/>
        </p:nvCxnSpPr>
        <p:spPr>
          <a:xfrm flipV="1">
            <a:off x="4450146" y="7898323"/>
            <a:ext cx="0" cy="248120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51F204A4-470F-4C34-86CB-ADB1C5FD13BD}"/>
              </a:ext>
            </a:extLst>
          </p:cNvPr>
          <p:cNvSpPr/>
          <p:nvPr/>
        </p:nvSpPr>
        <p:spPr>
          <a:xfrm>
            <a:off x="4644109" y="7959660"/>
            <a:ext cx="1130084" cy="226006"/>
          </a:xfrm>
          <a:prstGeom prst="rect">
            <a:avLst/>
          </a:prstGeom>
        </p:spPr>
        <p:txBody>
          <a:bodyPr wrap="none" lIns="71421" tIns="35710" rIns="71421" bIns="35710">
            <a:spAutoFit/>
          </a:bodyPr>
          <a:lstStyle/>
          <a:p>
            <a:r>
              <a:rPr lang="ja-JP" altLang="en-US" sz="1000" dirty="0"/>
              <a:t>受診を勧める流れ</a:t>
            </a:r>
          </a:p>
        </p:txBody>
      </p:sp>
      <p:sp>
        <p:nvSpPr>
          <p:cNvPr id="65" name="角丸四角形 207">
            <a:extLst>
              <a:ext uri="{FF2B5EF4-FFF2-40B4-BE49-F238E27FC236}">
                <a16:creationId xmlns:a16="http://schemas.microsoft.com/office/drawing/2014/main" id="{907E5F43-3E8F-40D0-BFA0-368BF5857333}"/>
              </a:ext>
            </a:extLst>
          </p:cNvPr>
          <p:cNvSpPr/>
          <p:nvPr/>
        </p:nvSpPr>
        <p:spPr>
          <a:xfrm>
            <a:off x="4221088" y="7833320"/>
            <a:ext cx="1860241" cy="1045752"/>
          </a:xfrm>
          <a:prstGeom prst="roundRect">
            <a:avLst>
              <a:gd name="adj" fmla="val 6038"/>
            </a:avLst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endParaRPr lang="ja-JP" altLang="en-US" sz="1108"/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EC20CCB8-5E6F-4DF7-AA8E-A9C7A5B27C25}"/>
              </a:ext>
            </a:extLst>
          </p:cNvPr>
          <p:cNvSpPr/>
          <p:nvPr/>
        </p:nvSpPr>
        <p:spPr>
          <a:xfrm>
            <a:off x="930231" y="7865842"/>
            <a:ext cx="253596" cy="253916"/>
          </a:xfrm>
          <a:prstGeom prst="rect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050" dirty="0"/>
              <a:t>1</a:t>
            </a: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8F8F6B03-6828-4CBF-BC28-153B24C5E334}"/>
              </a:ext>
            </a:extLst>
          </p:cNvPr>
          <p:cNvSpPr/>
          <p:nvPr/>
        </p:nvSpPr>
        <p:spPr>
          <a:xfrm>
            <a:off x="930231" y="8173746"/>
            <a:ext cx="253596" cy="253916"/>
          </a:xfrm>
          <a:prstGeom prst="rect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050" dirty="0"/>
              <a:t>2</a:t>
            </a: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F6D29914-EB95-47D1-8A70-A1F477AA254E}"/>
              </a:ext>
            </a:extLst>
          </p:cNvPr>
          <p:cNvSpPr/>
          <p:nvPr/>
        </p:nvSpPr>
        <p:spPr>
          <a:xfrm>
            <a:off x="930231" y="8490640"/>
            <a:ext cx="253596" cy="253916"/>
          </a:xfrm>
          <a:prstGeom prst="rect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050" dirty="0"/>
              <a:t>3</a:t>
            </a: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F3FFD488-8740-4268-B7FD-5DDDA1D52959}"/>
              </a:ext>
            </a:extLst>
          </p:cNvPr>
          <p:cNvSpPr txBox="1"/>
          <p:nvPr/>
        </p:nvSpPr>
        <p:spPr>
          <a:xfrm>
            <a:off x="1216856" y="7861995"/>
            <a:ext cx="186024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尿糖精密対象者</a:t>
            </a:r>
            <a:r>
              <a:rPr kumimoji="1" lang="ja-JP" altLang="en-US" sz="1050" dirty="0"/>
              <a:t>への案内</a:t>
            </a: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C024A503-F48A-4B69-8C45-4F6D1AB9BE11}"/>
              </a:ext>
            </a:extLst>
          </p:cNvPr>
          <p:cNvSpPr txBox="1"/>
          <p:nvPr/>
        </p:nvSpPr>
        <p:spPr>
          <a:xfrm>
            <a:off x="1216856" y="8169899"/>
            <a:ext cx="186024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鳥取県立厚生病院</a:t>
            </a:r>
            <a:r>
              <a:rPr kumimoji="1" lang="ja-JP" altLang="en-US" sz="1050" dirty="0"/>
              <a:t>への受診</a:t>
            </a: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DB87710B-2C79-4205-805D-FC7AC8CCF256}"/>
              </a:ext>
            </a:extLst>
          </p:cNvPr>
          <p:cNvSpPr txBox="1"/>
          <p:nvPr/>
        </p:nvSpPr>
        <p:spPr>
          <a:xfrm>
            <a:off x="1216856" y="8486793"/>
            <a:ext cx="19881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学校検尿委員会にて情報共有</a:t>
            </a:r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28D86BC1-E516-4393-8B99-06700E49BC1A}"/>
              </a:ext>
            </a:extLst>
          </p:cNvPr>
          <p:cNvSpPr/>
          <p:nvPr/>
        </p:nvSpPr>
        <p:spPr>
          <a:xfrm>
            <a:off x="4644109" y="8600522"/>
            <a:ext cx="1170159" cy="226006"/>
          </a:xfrm>
          <a:prstGeom prst="rect">
            <a:avLst/>
          </a:prstGeom>
        </p:spPr>
        <p:txBody>
          <a:bodyPr wrap="none" lIns="71421" tIns="35710" rIns="71421" bIns="35710">
            <a:spAutoFit/>
          </a:bodyPr>
          <a:lstStyle/>
          <a:p>
            <a:r>
              <a:rPr lang="ja-JP" altLang="en-US" sz="1000" dirty="0"/>
              <a:t>結果報告書の流れ</a:t>
            </a:r>
          </a:p>
        </p:txBody>
      </p:sp>
      <p:cxnSp>
        <p:nvCxnSpPr>
          <p:cNvPr id="73" name="直線矢印コネクタ 72">
            <a:extLst>
              <a:ext uri="{FF2B5EF4-FFF2-40B4-BE49-F238E27FC236}">
                <a16:creationId xmlns:a16="http://schemas.microsoft.com/office/drawing/2014/main" id="{027E151F-4B32-43AA-9B0C-1C53F39B927C}"/>
              </a:ext>
            </a:extLst>
          </p:cNvPr>
          <p:cNvCxnSpPr>
            <a:cxnSpLocks/>
          </p:cNvCxnSpPr>
          <p:nvPr/>
        </p:nvCxnSpPr>
        <p:spPr>
          <a:xfrm flipV="1">
            <a:off x="4450146" y="8593312"/>
            <a:ext cx="0" cy="248120"/>
          </a:xfrm>
          <a:prstGeom prst="straightConnector1">
            <a:avLst/>
          </a:prstGeom>
          <a:ln w="28575" cmpd="dbl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6" name="角丸四角形 166">
            <a:extLst>
              <a:ext uri="{FF2B5EF4-FFF2-40B4-BE49-F238E27FC236}">
                <a16:creationId xmlns:a16="http://schemas.microsoft.com/office/drawing/2014/main" id="{755BA795-7E33-44A8-AC73-CEAF9A3F7D37}"/>
              </a:ext>
            </a:extLst>
          </p:cNvPr>
          <p:cNvSpPr/>
          <p:nvPr/>
        </p:nvSpPr>
        <p:spPr>
          <a:xfrm>
            <a:off x="542406" y="1726169"/>
            <a:ext cx="1168327" cy="263985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学校</a:t>
            </a:r>
          </a:p>
        </p:txBody>
      </p:sp>
      <p:cxnSp>
        <p:nvCxnSpPr>
          <p:cNvPr id="6" name="コネクタ: カギ線 5">
            <a:extLst>
              <a:ext uri="{FF2B5EF4-FFF2-40B4-BE49-F238E27FC236}">
                <a16:creationId xmlns:a16="http://schemas.microsoft.com/office/drawing/2014/main" id="{694D7E83-F84E-4CE7-B42C-93F9D4E4539A}"/>
              </a:ext>
            </a:extLst>
          </p:cNvPr>
          <p:cNvCxnSpPr>
            <a:stCxn id="76" idx="2"/>
            <a:endCxn id="54" idx="1"/>
          </p:cNvCxnSpPr>
          <p:nvPr/>
        </p:nvCxnSpPr>
        <p:spPr>
          <a:xfrm rot="16200000" flipH="1">
            <a:off x="1013156" y="2103567"/>
            <a:ext cx="910772" cy="683945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0AE5668E-8CF1-4861-A3A6-FA891DC71FC8}"/>
              </a:ext>
            </a:extLst>
          </p:cNvPr>
          <p:cNvSpPr/>
          <p:nvPr/>
        </p:nvSpPr>
        <p:spPr>
          <a:xfrm>
            <a:off x="732835" y="2627866"/>
            <a:ext cx="266420" cy="284052"/>
          </a:xfrm>
          <a:prstGeom prst="rect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246" dirty="0"/>
              <a:t>1</a:t>
            </a:r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F891D6C9-93DB-4737-91C8-B0B97F766803}"/>
              </a:ext>
            </a:extLst>
          </p:cNvPr>
          <p:cNvSpPr/>
          <p:nvPr/>
        </p:nvSpPr>
        <p:spPr>
          <a:xfrm>
            <a:off x="1628800" y="2201420"/>
            <a:ext cx="266420" cy="284052"/>
          </a:xfrm>
          <a:prstGeom prst="rect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246" dirty="0"/>
              <a:t>2</a:t>
            </a:r>
          </a:p>
        </p:txBody>
      </p:sp>
      <p:cxnSp>
        <p:nvCxnSpPr>
          <p:cNvPr id="79" name="直線矢印コネクタ 78">
            <a:extLst>
              <a:ext uri="{FF2B5EF4-FFF2-40B4-BE49-F238E27FC236}">
                <a16:creationId xmlns:a16="http://schemas.microsoft.com/office/drawing/2014/main" id="{E88E6CFC-B2B1-44FF-876A-A87C2D39AAB8}"/>
              </a:ext>
            </a:extLst>
          </p:cNvPr>
          <p:cNvCxnSpPr>
            <a:cxnSpLocks/>
          </p:cNvCxnSpPr>
          <p:nvPr/>
        </p:nvCxnSpPr>
        <p:spPr>
          <a:xfrm flipH="1">
            <a:off x="2547323" y="1958719"/>
            <a:ext cx="1" cy="834041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0" name="直線矢印コネクタ 79">
            <a:extLst>
              <a:ext uri="{FF2B5EF4-FFF2-40B4-BE49-F238E27FC236}">
                <a16:creationId xmlns:a16="http://schemas.microsoft.com/office/drawing/2014/main" id="{B5161241-BDE5-4DF4-8281-C1B4CF5F3D50}"/>
              </a:ext>
            </a:extLst>
          </p:cNvPr>
          <p:cNvCxnSpPr>
            <a:cxnSpLocks/>
          </p:cNvCxnSpPr>
          <p:nvPr/>
        </p:nvCxnSpPr>
        <p:spPr>
          <a:xfrm flipH="1">
            <a:off x="2547323" y="3008784"/>
            <a:ext cx="1" cy="834041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1" name="直線矢印コネクタ 80">
            <a:extLst>
              <a:ext uri="{FF2B5EF4-FFF2-40B4-BE49-F238E27FC236}">
                <a16:creationId xmlns:a16="http://schemas.microsoft.com/office/drawing/2014/main" id="{E4786404-C2E5-4853-89D8-E1DED2D49CAD}"/>
              </a:ext>
            </a:extLst>
          </p:cNvPr>
          <p:cNvCxnSpPr>
            <a:cxnSpLocks/>
          </p:cNvCxnSpPr>
          <p:nvPr/>
        </p:nvCxnSpPr>
        <p:spPr>
          <a:xfrm flipH="1">
            <a:off x="2547323" y="4046951"/>
            <a:ext cx="1" cy="834041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2" name="直線矢印コネクタ 81">
            <a:extLst>
              <a:ext uri="{FF2B5EF4-FFF2-40B4-BE49-F238E27FC236}">
                <a16:creationId xmlns:a16="http://schemas.microsoft.com/office/drawing/2014/main" id="{444F50AD-CB3C-4A63-87D1-FAF3748D9EF3}"/>
              </a:ext>
            </a:extLst>
          </p:cNvPr>
          <p:cNvCxnSpPr>
            <a:cxnSpLocks/>
          </p:cNvCxnSpPr>
          <p:nvPr/>
        </p:nvCxnSpPr>
        <p:spPr>
          <a:xfrm flipH="1">
            <a:off x="2547323" y="5127071"/>
            <a:ext cx="1" cy="834041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3" name="直線矢印コネクタ 82">
            <a:extLst>
              <a:ext uri="{FF2B5EF4-FFF2-40B4-BE49-F238E27FC236}">
                <a16:creationId xmlns:a16="http://schemas.microsoft.com/office/drawing/2014/main" id="{E52EA910-6C38-4149-A850-543D82CE1053}"/>
              </a:ext>
            </a:extLst>
          </p:cNvPr>
          <p:cNvCxnSpPr>
            <a:cxnSpLocks/>
          </p:cNvCxnSpPr>
          <p:nvPr/>
        </p:nvCxnSpPr>
        <p:spPr>
          <a:xfrm flipH="1">
            <a:off x="2547323" y="6177136"/>
            <a:ext cx="1" cy="834041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5" name="角丸四角形 48">
            <a:extLst>
              <a:ext uri="{FF2B5EF4-FFF2-40B4-BE49-F238E27FC236}">
                <a16:creationId xmlns:a16="http://schemas.microsoft.com/office/drawing/2014/main" id="{DBE52267-F859-47E1-95E8-199AB708CC17}"/>
              </a:ext>
            </a:extLst>
          </p:cNvPr>
          <p:cNvSpPr/>
          <p:nvPr/>
        </p:nvSpPr>
        <p:spPr>
          <a:xfrm>
            <a:off x="2283655" y="4262279"/>
            <a:ext cx="527336" cy="12922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報告書 </a:t>
            </a:r>
            <a:r>
              <a:rPr lang="en-US" altLang="ja-JP" sz="727" dirty="0">
                <a:solidFill>
                  <a:schemeClr val="tx1"/>
                </a:solidFill>
              </a:rPr>
              <a:t>1</a:t>
            </a:r>
            <a:endParaRPr lang="ja-JP" altLang="en-US" sz="727" dirty="0">
              <a:solidFill>
                <a:schemeClr val="tx1"/>
              </a:solidFill>
            </a:endParaRPr>
          </a:p>
        </p:txBody>
      </p:sp>
      <p:cxnSp>
        <p:nvCxnSpPr>
          <p:cNvPr id="87" name="直線矢印コネクタ 86">
            <a:extLst>
              <a:ext uri="{FF2B5EF4-FFF2-40B4-BE49-F238E27FC236}">
                <a16:creationId xmlns:a16="http://schemas.microsoft.com/office/drawing/2014/main" id="{0174601E-12B9-4CD0-97D6-EB09FAAA1517}"/>
              </a:ext>
            </a:extLst>
          </p:cNvPr>
          <p:cNvCxnSpPr>
            <a:cxnSpLocks/>
          </p:cNvCxnSpPr>
          <p:nvPr/>
        </p:nvCxnSpPr>
        <p:spPr>
          <a:xfrm flipV="1">
            <a:off x="3092395" y="4088576"/>
            <a:ext cx="0" cy="816670"/>
          </a:xfrm>
          <a:prstGeom prst="straightConnector1">
            <a:avLst/>
          </a:prstGeom>
          <a:ln cmpd="dbl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9" name="角丸四角形 37">
            <a:extLst>
              <a:ext uri="{FF2B5EF4-FFF2-40B4-BE49-F238E27FC236}">
                <a16:creationId xmlns:a16="http://schemas.microsoft.com/office/drawing/2014/main" id="{F5B94308-9443-42E9-9B6C-4AF5CADA6578}"/>
              </a:ext>
            </a:extLst>
          </p:cNvPr>
          <p:cNvSpPr/>
          <p:nvPr/>
        </p:nvSpPr>
        <p:spPr>
          <a:xfrm>
            <a:off x="2770570" y="4592960"/>
            <a:ext cx="640245" cy="13243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報告書 </a:t>
            </a:r>
            <a:r>
              <a:rPr lang="en-US" altLang="ja-JP" sz="727" dirty="0">
                <a:solidFill>
                  <a:schemeClr val="tx1"/>
                </a:solidFill>
              </a:rPr>
              <a:t>7</a:t>
            </a:r>
            <a:endParaRPr lang="ja-JP" altLang="en-US" sz="727" dirty="0">
              <a:solidFill>
                <a:schemeClr val="tx1"/>
              </a:solidFill>
            </a:endParaRPr>
          </a:p>
        </p:txBody>
      </p:sp>
      <p:sp>
        <p:nvSpPr>
          <p:cNvPr id="91" name="角丸四角形 48">
            <a:extLst>
              <a:ext uri="{FF2B5EF4-FFF2-40B4-BE49-F238E27FC236}">
                <a16:creationId xmlns:a16="http://schemas.microsoft.com/office/drawing/2014/main" id="{BA515571-A0A9-4A4F-BD2F-EAAE9AD66137}"/>
              </a:ext>
            </a:extLst>
          </p:cNvPr>
          <p:cNvSpPr/>
          <p:nvPr/>
        </p:nvSpPr>
        <p:spPr>
          <a:xfrm>
            <a:off x="2283655" y="5313040"/>
            <a:ext cx="527336" cy="12922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報告書 </a:t>
            </a:r>
            <a:r>
              <a:rPr lang="en-US" altLang="ja-JP" sz="727" dirty="0">
                <a:solidFill>
                  <a:schemeClr val="tx1"/>
                </a:solidFill>
              </a:rPr>
              <a:t>1</a:t>
            </a:r>
            <a:endParaRPr lang="ja-JP" altLang="en-US" sz="727" dirty="0">
              <a:solidFill>
                <a:schemeClr val="tx1"/>
              </a:solidFill>
            </a:endParaRPr>
          </a:p>
        </p:txBody>
      </p:sp>
      <p:sp>
        <p:nvSpPr>
          <p:cNvPr id="93" name="角丸四角形 48">
            <a:extLst>
              <a:ext uri="{FF2B5EF4-FFF2-40B4-BE49-F238E27FC236}">
                <a16:creationId xmlns:a16="http://schemas.microsoft.com/office/drawing/2014/main" id="{2F8FAAD7-D863-409B-A3CA-9ABE536A98FE}"/>
              </a:ext>
            </a:extLst>
          </p:cNvPr>
          <p:cNvSpPr/>
          <p:nvPr/>
        </p:nvSpPr>
        <p:spPr>
          <a:xfrm>
            <a:off x="2290577" y="6365966"/>
            <a:ext cx="530999" cy="13775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報告書 </a:t>
            </a:r>
            <a:r>
              <a:rPr lang="en-US" altLang="ja-JP" sz="727" dirty="0">
                <a:solidFill>
                  <a:schemeClr val="tx1"/>
                </a:solidFill>
              </a:rPr>
              <a:t>1</a:t>
            </a:r>
            <a:endParaRPr lang="ja-JP" altLang="en-US" sz="727" dirty="0">
              <a:solidFill>
                <a:schemeClr val="tx1"/>
              </a:solidFill>
            </a:endParaRPr>
          </a:p>
        </p:txBody>
      </p:sp>
      <p:cxnSp>
        <p:nvCxnSpPr>
          <p:cNvPr id="96" name="直線矢印コネクタ 95">
            <a:extLst>
              <a:ext uri="{FF2B5EF4-FFF2-40B4-BE49-F238E27FC236}">
                <a16:creationId xmlns:a16="http://schemas.microsoft.com/office/drawing/2014/main" id="{681E3084-0487-40DD-921C-5B8FFEB1F977}"/>
              </a:ext>
            </a:extLst>
          </p:cNvPr>
          <p:cNvCxnSpPr>
            <a:cxnSpLocks/>
          </p:cNvCxnSpPr>
          <p:nvPr/>
        </p:nvCxnSpPr>
        <p:spPr>
          <a:xfrm flipV="1">
            <a:off x="2021996" y="1968743"/>
            <a:ext cx="6086" cy="8644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4" name="角丸四角形 26">
            <a:extLst>
              <a:ext uri="{FF2B5EF4-FFF2-40B4-BE49-F238E27FC236}">
                <a16:creationId xmlns:a16="http://schemas.microsoft.com/office/drawing/2014/main" id="{5DFA61AB-D186-4F58-A4E8-C016777227CC}"/>
              </a:ext>
            </a:extLst>
          </p:cNvPr>
          <p:cNvSpPr/>
          <p:nvPr/>
        </p:nvSpPr>
        <p:spPr>
          <a:xfrm>
            <a:off x="1810515" y="2795547"/>
            <a:ext cx="1395847" cy="210757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保護者</a:t>
            </a:r>
          </a:p>
        </p:txBody>
      </p:sp>
      <p:sp>
        <p:nvSpPr>
          <p:cNvPr id="55" name="角丸四角形 30">
            <a:extLst>
              <a:ext uri="{FF2B5EF4-FFF2-40B4-BE49-F238E27FC236}">
                <a16:creationId xmlns:a16="http://schemas.microsoft.com/office/drawing/2014/main" id="{CF27786F-00E2-4C39-B65E-960E7241A49F}"/>
              </a:ext>
            </a:extLst>
          </p:cNvPr>
          <p:cNvSpPr/>
          <p:nvPr/>
        </p:nvSpPr>
        <p:spPr>
          <a:xfrm>
            <a:off x="1810515" y="3846100"/>
            <a:ext cx="1395847" cy="210757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学校</a:t>
            </a:r>
          </a:p>
        </p:txBody>
      </p:sp>
      <p:sp>
        <p:nvSpPr>
          <p:cNvPr id="58" name="角丸四角形 21">
            <a:extLst>
              <a:ext uri="{FF2B5EF4-FFF2-40B4-BE49-F238E27FC236}">
                <a16:creationId xmlns:a16="http://schemas.microsoft.com/office/drawing/2014/main" id="{F1A0E933-CBF1-456E-A32C-917C68D2A631}"/>
              </a:ext>
            </a:extLst>
          </p:cNvPr>
          <p:cNvSpPr/>
          <p:nvPr/>
        </p:nvSpPr>
        <p:spPr>
          <a:xfrm>
            <a:off x="1810515" y="5969936"/>
            <a:ext cx="2115589" cy="210757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鳥 取 県 中 部 学 校 保 健 会</a:t>
            </a:r>
          </a:p>
        </p:txBody>
      </p:sp>
      <p:sp>
        <p:nvSpPr>
          <p:cNvPr id="59" name="角丸四角形 22">
            <a:extLst>
              <a:ext uri="{FF2B5EF4-FFF2-40B4-BE49-F238E27FC236}">
                <a16:creationId xmlns:a16="http://schemas.microsoft.com/office/drawing/2014/main" id="{D34F615D-0F3D-4709-93AB-31C534ED7FCA}"/>
              </a:ext>
            </a:extLst>
          </p:cNvPr>
          <p:cNvSpPr/>
          <p:nvPr/>
        </p:nvSpPr>
        <p:spPr>
          <a:xfrm>
            <a:off x="1810516" y="7017469"/>
            <a:ext cx="2770612" cy="209820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鳥取県中部医師会学校検尿委員会</a:t>
            </a:r>
          </a:p>
        </p:txBody>
      </p:sp>
      <p:sp>
        <p:nvSpPr>
          <p:cNvPr id="60" name="角丸四角形 71">
            <a:extLst>
              <a:ext uri="{FF2B5EF4-FFF2-40B4-BE49-F238E27FC236}">
                <a16:creationId xmlns:a16="http://schemas.microsoft.com/office/drawing/2014/main" id="{163A8CD4-65B0-4B7C-8E7F-56ED151AFF16}"/>
              </a:ext>
            </a:extLst>
          </p:cNvPr>
          <p:cNvSpPr/>
          <p:nvPr/>
        </p:nvSpPr>
        <p:spPr>
          <a:xfrm>
            <a:off x="1810515" y="4905246"/>
            <a:ext cx="1395844" cy="212064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市・町教育委員会</a:t>
            </a:r>
          </a:p>
        </p:txBody>
      </p:sp>
      <p:sp>
        <p:nvSpPr>
          <p:cNvPr id="20" name="角丸四角形 19"/>
          <p:cNvSpPr/>
          <p:nvPr/>
        </p:nvSpPr>
        <p:spPr>
          <a:xfrm>
            <a:off x="1810515" y="1726168"/>
            <a:ext cx="2410573" cy="261610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鳥取県立厚生病院</a:t>
            </a:r>
          </a:p>
        </p:txBody>
      </p:sp>
      <p:sp>
        <p:nvSpPr>
          <p:cNvPr id="46" name="角丸四角形 45"/>
          <p:cNvSpPr/>
          <p:nvPr/>
        </p:nvSpPr>
        <p:spPr>
          <a:xfrm>
            <a:off x="2283656" y="2255947"/>
            <a:ext cx="521250" cy="16077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受診票</a:t>
            </a:r>
            <a:r>
              <a:rPr lang="en-US" altLang="ja-JP" sz="727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  <a:endParaRPr lang="ja-JP" altLang="en-US" sz="727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8" name="角丸四角形 45">
            <a:extLst>
              <a:ext uri="{FF2B5EF4-FFF2-40B4-BE49-F238E27FC236}">
                <a16:creationId xmlns:a16="http://schemas.microsoft.com/office/drawing/2014/main" id="{5A3DDDA7-9162-4D4F-A68E-12DF170AFA9B}"/>
              </a:ext>
            </a:extLst>
          </p:cNvPr>
          <p:cNvSpPr/>
          <p:nvPr/>
        </p:nvSpPr>
        <p:spPr>
          <a:xfrm>
            <a:off x="2283656" y="4388673"/>
            <a:ext cx="527336" cy="13775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受診票</a:t>
            </a:r>
            <a:r>
              <a:rPr lang="en-US" altLang="ja-JP" sz="727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2</a:t>
            </a:r>
            <a:endParaRPr lang="ja-JP" altLang="en-US" sz="727" dirty="0">
              <a:solidFill>
                <a:schemeClr val="tx1"/>
              </a:solidFill>
              <a:latin typeface="ＭＳ Ｐゴシック" panose="020B0600070205080204" pitchFamily="50" charset="-128"/>
            </a:endParaRPr>
          </a:p>
        </p:txBody>
      </p:sp>
      <p:cxnSp>
        <p:nvCxnSpPr>
          <p:cNvPr id="101" name="直線矢印コネクタ 100">
            <a:extLst>
              <a:ext uri="{FF2B5EF4-FFF2-40B4-BE49-F238E27FC236}">
                <a16:creationId xmlns:a16="http://schemas.microsoft.com/office/drawing/2014/main" id="{7262283E-EC8A-4DE9-8593-1D51D010ABB2}"/>
              </a:ext>
            </a:extLst>
          </p:cNvPr>
          <p:cNvCxnSpPr>
            <a:cxnSpLocks/>
          </p:cNvCxnSpPr>
          <p:nvPr/>
        </p:nvCxnSpPr>
        <p:spPr>
          <a:xfrm flipV="1">
            <a:off x="3071438" y="5137883"/>
            <a:ext cx="0" cy="816670"/>
          </a:xfrm>
          <a:prstGeom prst="straightConnector1">
            <a:avLst/>
          </a:prstGeom>
          <a:ln cmpd="dbl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2" name="角丸四角形 37">
            <a:extLst>
              <a:ext uri="{FF2B5EF4-FFF2-40B4-BE49-F238E27FC236}">
                <a16:creationId xmlns:a16="http://schemas.microsoft.com/office/drawing/2014/main" id="{503B4F4A-9B1B-4FBE-A541-97C1E90E707C}"/>
              </a:ext>
            </a:extLst>
          </p:cNvPr>
          <p:cNvSpPr/>
          <p:nvPr/>
        </p:nvSpPr>
        <p:spPr>
          <a:xfrm>
            <a:off x="2749613" y="5684662"/>
            <a:ext cx="640245" cy="13243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報告書 </a:t>
            </a:r>
            <a:r>
              <a:rPr lang="en-US" altLang="ja-JP" sz="727" dirty="0">
                <a:solidFill>
                  <a:schemeClr val="tx1"/>
                </a:solidFill>
              </a:rPr>
              <a:t>7</a:t>
            </a:r>
            <a:endParaRPr lang="ja-JP" altLang="en-US" sz="727" dirty="0">
              <a:solidFill>
                <a:schemeClr val="tx1"/>
              </a:solidFill>
            </a:endParaRPr>
          </a:p>
        </p:txBody>
      </p: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F4400648-2A01-4ED6-B71D-045313F3F53F}"/>
              </a:ext>
            </a:extLst>
          </p:cNvPr>
          <p:cNvSpPr/>
          <p:nvPr/>
        </p:nvSpPr>
        <p:spPr>
          <a:xfrm>
            <a:off x="2650237" y="6717310"/>
            <a:ext cx="266420" cy="284052"/>
          </a:xfrm>
          <a:prstGeom prst="rect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246" dirty="0"/>
              <a:t>3</a:t>
            </a:r>
          </a:p>
        </p:txBody>
      </p:sp>
      <p:sp>
        <p:nvSpPr>
          <p:cNvPr id="106" name="ホームベース 138">
            <a:extLst>
              <a:ext uri="{FF2B5EF4-FFF2-40B4-BE49-F238E27FC236}">
                <a16:creationId xmlns:a16="http://schemas.microsoft.com/office/drawing/2014/main" id="{9B27ED0A-DB12-4BC1-832C-6A8E22B2ECE2}"/>
              </a:ext>
            </a:extLst>
          </p:cNvPr>
          <p:cNvSpPr/>
          <p:nvPr/>
        </p:nvSpPr>
        <p:spPr>
          <a:xfrm>
            <a:off x="548680" y="1245961"/>
            <a:ext cx="579716" cy="391853"/>
          </a:xfrm>
          <a:prstGeom prst="homePlate">
            <a:avLst/>
          </a:prstGeom>
          <a:noFill/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050" dirty="0"/>
              <a:t>一次</a:t>
            </a:r>
            <a:endParaRPr lang="en-US" altLang="ja-JP" sz="1050" dirty="0"/>
          </a:p>
          <a:p>
            <a:pPr algn="ctr"/>
            <a:r>
              <a:rPr lang="ja-JP" altLang="en-US" sz="1050" dirty="0"/>
              <a:t>検尿</a:t>
            </a:r>
          </a:p>
        </p:txBody>
      </p:sp>
      <p:sp>
        <p:nvSpPr>
          <p:cNvPr id="107" name="山形 139">
            <a:extLst>
              <a:ext uri="{FF2B5EF4-FFF2-40B4-BE49-F238E27FC236}">
                <a16:creationId xmlns:a16="http://schemas.microsoft.com/office/drawing/2014/main" id="{1068594F-C722-4F47-90A3-209404912B9C}"/>
              </a:ext>
            </a:extLst>
          </p:cNvPr>
          <p:cNvSpPr/>
          <p:nvPr/>
        </p:nvSpPr>
        <p:spPr>
          <a:xfrm>
            <a:off x="1064135" y="1249842"/>
            <a:ext cx="836951" cy="387973"/>
          </a:xfrm>
          <a:prstGeom prst="chevron">
            <a:avLst/>
          </a:prstGeom>
          <a:noFill/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050" dirty="0"/>
              <a:t>二次</a:t>
            </a:r>
            <a:endParaRPr lang="en-US" altLang="ja-JP" sz="1050" dirty="0"/>
          </a:p>
          <a:p>
            <a:pPr algn="ctr"/>
            <a:r>
              <a:rPr lang="ja-JP" altLang="en-US" sz="1050" dirty="0"/>
              <a:t>検尿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0B773FD-D49F-4A66-9EF2-D5C072FE00A9}"/>
              </a:ext>
            </a:extLst>
          </p:cNvPr>
          <p:cNvSpPr txBox="1"/>
          <p:nvPr/>
        </p:nvSpPr>
        <p:spPr>
          <a:xfrm>
            <a:off x="3832612" y="4037800"/>
            <a:ext cx="267263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※</a:t>
            </a:r>
            <a:r>
              <a:rPr kumimoji="1" lang="ja-JP" altLang="en-US" sz="1050" dirty="0"/>
              <a:t>　一次、</a:t>
            </a:r>
            <a:r>
              <a:rPr lang="ja-JP" altLang="en-US" sz="1050" dirty="0"/>
              <a:t>二次のいずれかでも</a:t>
            </a:r>
            <a:endParaRPr lang="en-US" altLang="ja-JP" sz="1050" dirty="0"/>
          </a:p>
          <a:p>
            <a:r>
              <a:rPr lang="ja-JP" altLang="en-US" sz="1050" dirty="0"/>
              <a:t>　　尿糖</a:t>
            </a:r>
            <a:r>
              <a:rPr lang="en-US" altLang="ja-JP" sz="1050" dirty="0"/>
              <a:t>±</a:t>
            </a:r>
            <a:r>
              <a:rPr lang="ja-JP" altLang="en-US" sz="1050" dirty="0"/>
              <a:t>以上であれば、精密検査の対象</a:t>
            </a:r>
            <a:endParaRPr kumimoji="1" lang="ja-JP" altLang="en-US" sz="1050" dirty="0"/>
          </a:p>
        </p:txBody>
      </p:sp>
      <p:sp>
        <p:nvSpPr>
          <p:cNvPr id="108" name="山形 140">
            <a:extLst>
              <a:ext uri="{FF2B5EF4-FFF2-40B4-BE49-F238E27FC236}">
                <a16:creationId xmlns:a16="http://schemas.microsoft.com/office/drawing/2014/main" id="{D6AC5FA7-8F65-421D-82D4-EAF35B82A222}"/>
              </a:ext>
            </a:extLst>
          </p:cNvPr>
          <p:cNvSpPr/>
          <p:nvPr/>
        </p:nvSpPr>
        <p:spPr>
          <a:xfrm>
            <a:off x="1844823" y="1249842"/>
            <a:ext cx="2459587" cy="387973"/>
          </a:xfrm>
          <a:prstGeom prst="chevron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050" dirty="0"/>
              <a:t>精密検査</a:t>
            </a:r>
          </a:p>
        </p:txBody>
      </p:sp>
      <p:sp>
        <p:nvSpPr>
          <p:cNvPr id="57" name="角丸四角形 45">
            <a:extLst>
              <a:ext uri="{FF2B5EF4-FFF2-40B4-BE49-F238E27FC236}">
                <a16:creationId xmlns:a16="http://schemas.microsoft.com/office/drawing/2014/main" id="{C517C278-B049-4CDD-AA91-A8023C328C43}"/>
              </a:ext>
            </a:extLst>
          </p:cNvPr>
          <p:cNvSpPr/>
          <p:nvPr/>
        </p:nvSpPr>
        <p:spPr>
          <a:xfrm>
            <a:off x="2283655" y="3216890"/>
            <a:ext cx="527336" cy="13775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受診票</a:t>
            </a:r>
            <a:r>
              <a:rPr lang="en-US" altLang="ja-JP" sz="727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2</a:t>
            </a:r>
            <a:endParaRPr lang="ja-JP" altLang="en-US" sz="727" dirty="0">
              <a:solidFill>
                <a:schemeClr val="tx1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74" name="角丸四角形 45">
            <a:extLst>
              <a:ext uri="{FF2B5EF4-FFF2-40B4-BE49-F238E27FC236}">
                <a16:creationId xmlns:a16="http://schemas.microsoft.com/office/drawing/2014/main" id="{9DE3B966-B65A-423E-ACDA-6FC724845604}"/>
              </a:ext>
            </a:extLst>
          </p:cNvPr>
          <p:cNvSpPr/>
          <p:nvPr/>
        </p:nvSpPr>
        <p:spPr>
          <a:xfrm>
            <a:off x="2283655" y="5430277"/>
            <a:ext cx="527336" cy="13775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受診票</a:t>
            </a:r>
            <a:r>
              <a:rPr lang="en-US" altLang="ja-JP" sz="727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2</a:t>
            </a:r>
            <a:endParaRPr lang="ja-JP" altLang="en-US" sz="727" dirty="0">
              <a:solidFill>
                <a:schemeClr val="tx1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75" name="角丸四角形 45">
            <a:extLst>
              <a:ext uri="{FF2B5EF4-FFF2-40B4-BE49-F238E27FC236}">
                <a16:creationId xmlns:a16="http://schemas.microsoft.com/office/drawing/2014/main" id="{B97BD8E2-8623-45E7-9337-8B134CEF651A}"/>
              </a:ext>
            </a:extLst>
          </p:cNvPr>
          <p:cNvSpPr/>
          <p:nvPr/>
        </p:nvSpPr>
        <p:spPr>
          <a:xfrm>
            <a:off x="2290578" y="6503502"/>
            <a:ext cx="527336" cy="13775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受診票</a:t>
            </a:r>
            <a:r>
              <a:rPr lang="en-US" altLang="ja-JP" sz="727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2</a:t>
            </a:r>
            <a:endParaRPr lang="ja-JP" altLang="en-US" sz="727" dirty="0">
              <a:solidFill>
                <a:schemeClr val="tx1"/>
              </a:solidFill>
              <a:latin typeface="ＭＳ Ｐゴシック" panose="020B0600070205080204" pitchFamily="50" charset="-128"/>
            </a:endParaRPr>
          </a:p>
        </p:txBody>
      </p:sp>
      <p:cxnSp>
        <p:nvCxnSpPr>
          <p:cNvPr id="2" name="直線矢印コネクタ 1">
            <a:extLst>
              <a:ext uri="{FF2B5EF4-FFF2-40B4-BE49-F238E27FC236}">
                <a16:creationId xmlns:a16="http://schemas.microsoft.com/office/drawing/2014/main" id="{C65B3124-3148-B93D-30D2-6237C42B98DB}"/>
              </a:ext>
            </a:extLst>
          </p:cNvPr>
          <p:cNvCxnSpPr>
            <a:cxnSpLocks/>
          </p:cNvCxnSpPr>
          <p:nvPr/>
        </p:nvCxnSpPr>
        <p:spPr>
          <a:xfrm flipV="1">
            <a:off x="3076749" y="6177136"/>
            <a:ext cx="0" cy="816670"/>
          </a:xfrm>
          <a:prstGeom prst="straightConnector1">
            <a:avLst/>
          </a:prstGeom>
          <a:ln cmpd="dbl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角丸四角形 48">
            <a:extLst>
              <a:ext uri="{FF2B5EF4-FFF2-40B4-BE49-F238E27FC236}">
                <a16:creationId xmlns:a16="http://schemas.microsoft.com/office/drawing/2014/main" id="{A239E2D6-B1BD-C081-EE7B-C31777E33BE7}"/>
              </a:ext>
            </a:extLst>
          </p:cNvPr>
          <p:cNvSpPr/>
          <p:nvPr/>
        </p:nvSpPr>
        <p:spPr>
          <a:xfrm>
            <a:off x="2907451" y="6372460"/>
            <a:ext cx="530999" cy="13775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報告書 </a:t>
            </a:r>
            <a:r>
              <a:rPr lang="en-US" altLang="ja-JP" sz="727" dirty="0">
                <a:solidFill>
                  <a:schemeClr val="tx1"/>
                </a:solidFill>
              </a:rPr>
              <a:t>1</a:t>
            </a:r>
            <a:endParaRPr lang="ja-JP" altLang="en-US" sz="727" dirty="0">
              <a:solidFill>
                <a:schemeClr val="tx1"/>
              </a:solidFill>
            </a:endParaRPr>
          </a:p>
        </p:txBody>
      </p:sp>
      <p:sp>
        <p:nvSpPr>
          <p:cNvPr id="11" name="角丸四角形 45">
            <a:extLst>
              <a:ext uri="{FF2B5EF4-FFF2-40B4-BE49-F238E27FC236}">
                <a16:creationId xmlns:a16="http://schemas.microsoft.com/office/drawing/2014/main" id="{7636625A-184A-6CED-3F9B-6D17196C7E79}"/>
              </a:ext>
            </a:extLst>
          </p:cNvPr>
          <p:cNvSpPr/>
          <p:nvPr/>
        </p:nvSpPr>
        <p:spPr>
          <a:xfrm>
            <a:off x="2909282" y="6524288"/>
            <a:ext cx="527336" cy="13775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受診票</a:t>
            </a:r>
            <a:r>
              <a:rPr lang="en-US" altLang="ja-JP" sz="727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2</a:t>
            </a:r>
            <a:endParaRPr lang="ja-JP" altLang="en-US" sz="727" dirty="0">
              <a:solidFill>
                <a:schemeClr val="tx1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15D96D9-F357-AA5A-CB04-5DB00A1C1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z="1100" dirty="0">
                <a:latin typeface="Century" panose="02040604050505020304" pitchFamily="18" charset="0"/>
              </a:rPr>
              <a:t>35</a:t>
            </a:r>
            <a:endParaRPr kumimoji="1" lang="ja-JP" altLang="en-US" sz="1100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559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342900" y="392286"/>
            <a:ext cx="6172200" cy="412980"/>
          </a:xfrm>
          <a:prstGeom prst="rect">
            <a:avLst/>
          </a:prstGeom>
          <a:noFill/>
        </p:spPr>
        <p:txBody>
          <a:bodyPr wrap="square" lIns="71421" tIns="35710" rIns="71421" bIns="35710" rtlCol="0">
            <a:spAutoFit/>
          </a:bodyPr>
          <a:lstStyle/>
          <a:p>
            <a:pPr algn="ctr"/>
            <a:r>
              <a:rPr lang="ja-JP" altLang="en-US" sz="2215" dirty="0"/>
              <a:t>資料３：蛋白尿・尿潜血　緊急受診の流れ①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074616" y="6765603"/>
            <a:ext cx="637438" cy="1988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92" dirty="0"/>
              <a:t>（情報共有）</a:t>
            </a:r>
          </a:p>
        </p:txBody>
      </p:sp>
      <p:cxnSp>
        <p:nvCxnSpPr>
          <p:cNvPr id="61" name="直線矢印コネクタ 60">
            <a:extLst>
              <a:ext uri="{FF2B5EF4-FFF2-40B4-BE49-F238E27FC236}">
                <a16:creationId xmlns:a16="http://schemas.microsoft.com/office/drawing/2014/main" id="{20D6DC24-5FD3-4D5B-87C0-A9B5194605B6}"/>
              </a:ext>
            </a:extLst>
          </p:cNvPr>
          <p:cNvCxnSpPr/>
          <p:nvPr/>
        </p:nvCxnSpPr>
        <p:spPr>
          <a:xfrm>
            <a:off x="4450146" y="8277544"/>
            <a:ext cx="0" cy="214518"/>
          </a:xfrm>
          <a:prstGeom prst="straightConnector1">
            <a:avLst/>
          </a:prstGeom>
          <a:ln w="28575">
            <a:prstDash val="sysDot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1E619B84-9A03-438B-B264-9A7CCA03AA83}"/>
              </a:ext>
            </a:extLst>
          </p:cNvPr>
          <p:cNvSpPr/>
          <p:nvPr/>
        </p:nvSpPr>
        <p:spPr>
          <a:xfrm>
            <a:off x="4644109" y="8265368"/>
            <a:ext cx="1426639" cy="226006"/>
          </a:xfrm>
          <a:prstGeom prst="rect">
            <a:avLst/>
          </a:prstGeom>
        </p:spPr>
        <p:txBody>
          <a:bodyPr wrap="none" lIns="71421" tIns="35710" rIns="71421" bIns="35710">
            <a:spAutoFit/>
          </a:bodyPr>
          <a:lstStyle/>
          <a:p>
            <a:r>
              <a:rPr lang="ja-JP" altLang="en-US" sz="1000" dirty="0"/>
              <a:t>受診後の受診票の流れ</a:t>
            </a: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131AE91F-0D7F-4081-AF19-99B43D1B0BCB}"/>
              </a:ext>
            </a:extLst>
          </p:cNvPr>
          <p:cNvCxnSpPr>
            <a:cxnSpLocks/>
          </p:cNvCxnSpPr>
          <p:nvPr/>
        </p:nvCxnSpPr>
        <p:spPr>
          <a:xfrm flipV="1">
            <a:off x="4450146" y="7898323"/>
            <a:ext cx="0" cy="248120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51F204A4-470F-4C34-86CB-ADB1C5FD13BD}"/>
              </a:ext>
            </a:extLst>
          </p:cNvPr>
          <p:cNvSpPr/>
          <p:nvPr/>
        </p:nvSpPr>
        <p:spPr>
          <a:xfrm>
            <a:off x="4644109" y="7959660"/>
            <a:ext cx="1130084" cy="226006"/>
          </a:xfrm>
          <a:prstGeom prst="rect">
            <a:avLst/>
          </a:prstGeom>
        </p:spPr>
        <p:txBody>
          <a:bodyPr wrap="none" lIns="71421" tIns="35710" rIns="71421" bIns="35710">
            <a:spAutoFit/>
          </a:bodyPr>
          <a:lstStyle/>
          <a:p>
            <a:r>
              <a:rPr lang="ja-JP" altLang="en-US" sz="1000" dirty="0"/>
              <a:t>受診を勧める流れ</a:t>
            </a:r>
          </a:p>
        </p:txBody>
      </p:sp>
      <p:sp>
        <p:nvSpPr>
          <p:cNvPr id="65" name="角丸四角形 207">
            <a:extLst>
              <a:ext uri="{FF2B5EF4-FFF2-40B4-BE49-F238E27FC236}">
                <a16:creationId xmlns:a16="http://schemas.microsoft.com/office/drawing/2014/main" id="{907E5F43-3E8F-40D0-BFA0-368BF5857333}"/>
              </a:ext>
            </a:extLst>
          </p:cNvPr>
          <p:cNvSpPr/>
          <p:nvPr/>
        </p:nvSpPr>
        <p:spPr>
          <a:xfrm>
            <a:off x="4221088" y="7833320"/>
            <a:ext cx="1860241" cy="1045752"/>
          </a:xfrm>
          <a:prstGeom prst="roundRect">
            <a:avLst>
              <a:gd name="adj" fmla="val 6038"/>
            </a:avLst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endParaRPr lang="ja-JP" altLang="en-US" sz="1108"/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EC20CCB8-5E6F-4DF7-AA8E-A9C7A5B27C25}"/>
              </a:ext>
            </a:extLst>
          </p:cNvPr>
          <p:cNvSpPr/>
          <p:nvPr/>
        </p:nvSpPr>
        <p:spPr>
          <a:xfrm>
            <a:off x="930231" y="7865842"/>
            <a:ext cx="253596" cy="253916"/>
          </a:xfrm>
          <a:prstGeom prst="rect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050" dirty="0"/>
              <a:t>1</a:t>
            </a: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8F8F6B03-6828-4CBF-BC28-153B24C5E334}"/>
              </a:ext>
            </a:extLst>
          </p:cNvPr>
          <p:cNvSpPr/>
          <p:nvPr/>
        </p:nvSpPr>
        <p:spPr>
          <a:xfrm>
            <a:off x="930231" y="8173746"/>
            <a:ext cx="253596" cy="253916"/>
          </a:xfrm>
          <a:prstGeom prst="rect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050" dirty="0"/>
              <a:t>2</a:t>
            </a: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F6D29914-EB95-47D1-8A70-A1F477AA254E}"/>
              </a:ext>
            </a:extLst>
          </p:cNvPr>
          <p:cNvSpPr/>
          <p:nvPr/>
        </p:nvSpPr>
        <p:spPr>
          <a:xfrm>
            <a:off x="930231" y="8490640"/>
            <a:ext cx="253596" cy="253916"/>
          </a:xfrm>
          <a:prstGeom prst="rect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050" dirty="0"/>
              <a:t>3</a:t>
            </a: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F3FFD488-8740-4268-B7FD-5DDDA1D52959}"/>
              </a:ext>
            </a:extLst>
          </p:cNvPr>
          <p:cNvSpPr txBox="1"/>
          <p:nvPr/>
        </p:nvSpPr>
        <p:spPr>
          <a:xfrm>
            <a:off x="1216856" y="7861995"/>
            <a:ext cx="186024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緊急受診</a:t>
            </a:r>
            <a:r>
              <a:rPr kumimoji="1" lang="ja-JP" altLang="en-US" sz="1050" dirty="0"/>
              <a:t>対象者への案内</a:t>
            </a: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C024A503-F48A-4B69-8C45-4F6D1AB9BE11}"/>
              </a:ext>
            </a:extLst>
          </p:cNvPr>
          <p:cNvSpPr txBox="1"/>
          <p:nvPr/>
        </p:nvSpPr>
        <p:spPr>
          <a:xfrm>
            <a:off x="1216856" y="8169899"/>
            <a:ext cx="186024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緊急</a:t>
            </a:r>
            <a:r>
              <a:rPr kumimoji="1" lang="ja-JP" altLang="en-US" sz="1050" dirty="0"/>
              <a:t>受診</a:t>
            </a: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DB87710B-2C79-4205-805D-FC7AC8CCF256}"/>
              </a:ext>
            </a:extLst>
          </p:cNvPr>
          <p:cNvSpPr txBox="1"/>
          <p:nvPr/>
        </p:nvSpPr>
        <p:spPr>
          <a:xfrm>
            <a:off x="1216856" y="8486793"/>
            <a:ext cx="19881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学校検尿委員会にて情報共有</a:t>
            </a:r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28D86BC1-E516-4393-8B99-06700E49BC1A}"/>
              </a:ext>
            </a:extLst>
          </p:cNvPr>
          <p:cNvSpPr/>
          <p:nvPr/>
        </p:nvSpPr>
        <p:spPr>
          <a:xfrm>
            <a:off x="4644109" y="8600522"/>
            <a:ext cx="1170159" cy="226006"/>
          </a:xfrm>
          <a:prstGeom prst="rect">
            <a:avLst/>
          </a:prstGeom>
        </p:spPr>
        <p:txBody>
          <a:bodyPr wrap="none" lIns="71421" tIns="35710" rIns="71421" bIns="35710">
            <a:spAutoFit/>
          </a:bodyPr>
          <a:lstStyle/>
          <a:p>
            <a:r>
              <a:rPr lang="ja-JP" altLang="en-US" sz="1000" dirty="0"/>
              <a:t>結果報告書の流れ</a:t>
            </a:r>
          </a:p>
        </p:txBody>
      </p:sp>
      <p:cxnSp>
        <p:nvCxnSpPr>
          <p:cNvPr id="73" name="直線矢印コネクタ 72">
            <a:extLst>
              <a:ext uri="{FF2B5EF4-FFF2-40B4-BE49-F238E27FC236}">
                <a16:creationId xmlns:a16="http://schemas.microsoft.com/office/drawing/2014/main" id="{027E151F-4B32-43AA-9B0C-1C53F39B927C}"/>
              </a:ext>
            </a:extLst>
          </p:cNvPr>
          <p:cNvCxnSpPr>
            <a:cxnSpLocks/>
          </p:cNvCxnSpPr>
          <p:nvPr/>
        </p:nvCxnSpPr>
        <p:spPr>
          <a:xfrm flipV="1">
            <a:off x="4450146" y="8593312"/>
            <a:ext cx="0" cy="248120"/>
          </a:xfrm>
          <a:prstGeom prst="straightConnector1">
            <a:avLst/>
          </a:prstGeom>
          <a:ln w="28575" cmpd="dbl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6" name="角丸四角形 166">
            <a:extLst>
              <a:ext uri="{FF2B5EF4-FFF2-40B4-BE49-F238E27FC236}">
                <a16:creationId xmlns:a16="http://schemas.microsoft.com/office/drawing/2014/main" id="{755BA795-7E33-44A8-AC73-CEAF9A3F7D37}"/>
              </a:ext>
            </a:extLst>
          </p:cNvPr>
          <p:cNvSpPr/>
          <p:nvPr/>
        </p:nvSpPr>
        <p:spPr>
          <a:xfrm>
            <a:off x="542406" y="1726169"/>
            <a:ext cx="1168327" cy="263985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学校</a:t>
            </a:r>
          </a:p>
        </p:txBody>
      </p:sp>
      <p:cxnSp>
        <p:nvCxnSpPr>
          <p:cNvPr id="6" name="コネクタ: カギ線 5">
            <a:extLst>
              <a:ext uri="{FF2B5EF4-FFF2-40B4-BE49-F238E27FC236}">
                <a16:creationId xmlns:a16="http://schemas.microsoft.com/office/drawing/2014/main" id="{694D7E83-F84E-4CE7-B42C-93F9D4E4539A}"/>
              </a:ext>
            </a:extLst>
          </p:cNvPr>
          <p:cNvCxnSpPr>
            <a:stCxn id="76" idx="2"/>
            <a:endCxn id="54" idx="1"/>
          </p:cNvCxnSpPr>
          <p:nvPr/>
        </p:nvCxnSpPr>
        <p:spPr>
          <a:xfrm rot="16200000" flipH="1">
            <a:off x="1013156" y="2103567"/>
            <a:ext cx="910772" cy="683945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0AE5668E-8CF1-4861-A3A6-FA891DC71FC8}"/>
              </a:ext>
            </a:extLst>
          </p:cNvPr>
          <p:cNvSpPr/>
          <p:nvPr/>
        </p:nvSpPr>
        <p:spPr>
          <a:xfrm>
            <a:off x="732835" y="2627866"/>
            <a:ext cx="266420" cy="284052"/>
          </a:xfrm>
          <a:prstGeom prst="rect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246" dirty="0"/>
              <a:t>1</a:t>
            </a:r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F891D6C9-93DB-4737-91C8-B0B97F766803}"/>
              </a:ext>
            </a:extLst>
          </p:cNvPr>
          <p:cNvSpPr/>
          <p:nvPr/>
        </p:nvSpPr>
        <p:spPr>
          <a:xfrm>
            <a:off x="1628800" y="2201420"/>
            <a:ext cx="266420" cy="284052"/>
          </a:xfrm>
          <a:prstGeom prst="rect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246" dirty="0"/>
              <a:t>2</a:t>
            </a:r>
          </a:p>
        </p:txBody>
      </p:sp>
      <p:cxnSp>
        <p:nvCxnSpPr>
          <p:cNvPr id="79" name="直線矢印コネクタ 78">
            <a:extLst>
              <a:ext uri="{FF2B5EF4-FFF2-40B4-BE49-F238E27FC236}">
                <a16:creationId xmlns:a16="http://schemas.microsoft.com/office/drawing/2014/main" id="{E88E6CFC-B2B1-44FF-876A-A87C2D39AAB8}"/>
              </a:ext>
            </a:extLst>
          </p:cNvPr>
          <p:cNvCxnSpPr>
            <a:cxnSpLocks/>
          </p:cNvCxnSpPr>
          <p:nvPr/>
        </p:nvCxnSpPr>
        <p:spPr>
          <a:xfrm flipH="1">
            <a:off x="2547323" y="1958719"/>
            <a:ext cx="1" cy="834041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0" name="直線矢印コネクタ 79">
            <a:extLst>
              <a:ext uri="{FF2B5EF4-FFF2-40B4-BE49-F238E27FC236}">
                <a16:creationId xmlns:a16="http://schemas.microsoft.com/office/drawing/2014/main" id="{B5161241-BDE5-4DF4-8281-C1B4CF5F3D50}"/>
              </a:ext>
            </a:extLst>
          </p:cNvPr>
          <p:cNvCxnSpPr>
            <a:cxnSpLocks/>
          </p:cNvCxnSpPr>
          <p:nvPr/>
        </p:nvCxnSpPr>
        <p:spPr>
          <a:xfrm flipH="1">
            <a:off x="2547323" y="3008784"/>
            <a:ext cx="1" cy="834041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1" name="直線矢印コネクタ 80">
            <a:extLst>
              <a:ext uri="{FF2B5EF4-FFF2-40B4-BE49-F238E27FC236}">
                <a16:creationId xmlns:a16="http://schemas.microsoft.com/office/drawing/2014/main" id="{E4786404-C2E5-4853-89D8-E1DED2D49CAD}"/>
              </a:ext>
            </a:extLst>
          </p:cNvPr>
          <p:cNvCxnSpPr>
            <a:cxnSpLocks/>
          </p:cNvCxnSpPr>
          <p:nvPr/>
        </p:nvCxnSpPr>
        <p:spPr>
          <a:xfrm flipH="1">
            <a:off x="2547323" y="4046951"/>
            <a:ext cx="1" cy="834041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2" name="直線矢印コネクタ 81">
            <a:extLst>
              <a:ext uri="{FF2B5EF4-FFF2-40B4-BE49-F238E27FC236}">
                <a16:creationId xmlns:a16="http://schemas.microsoft.com/office/drawing/2014/main" id="{444F50AD-CB3C-4A63-87D1-FAF3748D9EF3}"/>
              </a:ext>
            </a:extLst>
          </p:cNvPr>
          <p:cNvCxnSpPr>
            <a:cxnSpLocks/>
          </p:cNvCxnSpPr>
          <p:nvPr/>
        </p:nvCxnSpPr>
        <p:spPr>
          <a:xfrm flipH="1">
            <a:off x="2547323" y="5127071"/>
            <a:ext cx="1" cy="834041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3" name="直線矢印コネクタ 82">
            <a:extLst>
              <a:ext uri="{FF2B5EF4-FFF2-40B4-BE49-F238E27FC236}">
                <a16:creationId xmlns:a16="http://schemas.microsoft.com/office/drawing/2014/main" id="{E52EA910-6C38-4149-A850-543D82CE1053}"/>
              </a:ext>
            </a:extLst>
          </p:cNvPr>
          <p:cNvCxnSpPr>
            <a:cxnSpLocks/>
          </p:cNvCxnSpPr>
          <p:nvPr/>
        </p:nvCxnSpPr>
        <p:spPr>
          <a:xfrm flipH="1">
            <a:off x="2547323" y="6177136"/>
            <a:ext cx="1" cy="834041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5" name="角丸四角形 48">
            <a:extLst>
              <a:ext uri="{FF2B5EF4-FFF2-40B4-BE49-F238E27FC236}">
                <a16:creationId xmlns:a16="http://schemas.microsoft.com/office/drawing/2014/main" id="{DBE52267-F859-47E1-95E8-199AB708CC17}"/>
              </a:ext>
            </a:extLst>
          </p:cNvPr>
          <p:cNvSpPr/>
          <p:nvPr/>
        </p:nvSpPr>
        <p:spPr>
          <a:xfrm>
            <a:off x="2283655" y="4262279"/>
            <a:ext cx="527336" cy="12922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報告書 </a:t>
            </a:r>
            <a:r>
              <a:rPr lang="en-US" altLang="ja-JP" sz="727" dirty="0">
                <a:solidFill>
                  <a:schemeClr val="tx1"/>
                </a:solidFill>
              </a:rPr>
              <a:t>1</a:t>
            </a:r>
            <a:endParaRPr lang="ja-JP" altLang="en-US" sz="727" dirty="0">
              <a:solidFill>
                <a:schemeClr val="tx1"/>
              </a:solidFill>
            </a:endParaRPr>
          </a:p>
        </p:txBody>
      </p:sp>
      <p:cxnSp>
        <p:nvCxnSpPr>
          <p:cNvPr id="87" name="直線矢印コネクタ 86">
            <a:extLst>
              <a:ext uri="{FF2B5EF4-FFF2-40B4-BE49-F238E27FC236}">
                <a16:creationId xmlns:a16="http://schemas.microsoft.com/office/drawing/2014/main" id="{0174601E-12B9-4CD0-97D6-EB09FAAA1517}"/>
              </a:ext>
            </a:extLst>
          </p:cNvPr>
          <p:cNvCxnSpPr>
            <a:cxnSpLocks/>
          </p:cNvCxnSpPr>
          <p:nvPr/>
        </p:nvCxnSpPr>
        <p:spPr>
          <a:xfrm flipV="1">
            <a:off x="3092395" y="4088576"/>
            <a:ext cx="0" cy="816670"/>
          </a:xfrm>
          <a:prstGeom prst="straightConnector1">
            <a:avLst/>
          </a:prstGeom>
          <a:ln cmpd="dbl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9" name="角丸四角形 37">
            <a:extLst>
              <a:ext uri="{FF2B5EF4-FFF2-40B4-BE49-F238E27FC236}">
                <a16:creationId xmlns:a16="http://schemas.microsoft.com/office/drawing/2014/main" id="{F5B94308-9443-42E9-9B6C-4AF5CADA6578}"/>
              </a:ext>
            </a:extLst>
          </p:cNvPr>
          <p:cNvSpPr/>
          <p:nvPr/>
        </p:nvSpPr>
        <p:spPr>
          <a:xfrm>
            <a:off x="2770570" y="4592960"/>
            <a:ext cx="696827" cy="12791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報告書 </a:t>
            </a:r>
            <a:r>
              <a:rPr lang="en-US" altLang="ja-JP" sz="727" dirty="0">
                <a:solidFill>
                  <a:schemeClr val="tx1"/>
                </a:solidFill>
              </a:rPr>
              <a:t>3,6-2</a:t>
            </a:r>
            <a:endParaRPr lang="ja-JP" altLang="en-US" sz="727" dirty="0">
              <a:solidFill>
                <a:schemeClr val="tx1"/>
              </a:solidFill>
            </a:endParaRPr>
          </a:p>
        </p:txBody>
      </p:sp>
      <p:cxnSp>
        <p:nvCxnSpPr>
          <p:cNvPr id="96" name="直線矢印コネクタ 95">
            <a:extLst>
              <a:ext uri="{FF2B5EF4-FFF2-40B4-BE49-F238E27FC236}">
                <a16:creationId xmlns:a16="http://schemas.microsoft.com/office/drawing/2014/main" id="{681E3084-0487-40DD-921C-5B8FFEB1F977}"/>
              </a:ext>
            </a:extLst>
          </p:cNvPr>
          <p:cNvCxnSpPr>
            <a:cxnSpLocks/>
          </p:cNvCxnSpPr>
          <p:nvPr/>
        </p:nvCxnSpPr>
        <p:spPr>
          <a:xfrm flipV="1">
            <a:off x="2021996" y="1968743"/>
            <a:ext cx="6086" cy="8644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4" name="角丸四角形 26">
            <a:extLst>
              <a:ext uri="{FF2B5EF4-FFF2-40B4-BE49-F238E27FC236}">
                <a16:creationId xmlns:a16="http://schemas.microsoft.com/office/drawing/2014/main" id="{5DFA61AB-D186-4F58-A4E8-C016777227CC}"/>
              </a:ext>
            </a:extLst>
          </p:cNvPr>
          <p:cNvSpPr/>
          <p:nvPr/>
        </p:nvSpPr>
        <p:spPr>
          <a:xfrm>
            <a:off x="1810515" y="2795547"/>
            <a:ext cx="1395847" cy="210757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保護者</a:t>
            </a:r>
          </a:p>
        </p:txBody>
      </p:sp>
      <p:sp>
        <p:nvSpPr>
          <p:cNvPr id="55" name="角丸四角形 30">
            <a:extLst>
              <a:ext uri="{FF2B5EF4-FFF2-40B4-BE49-F238E27FC236}">
                <a16:creationId xmlns:a16="http://schemas.microsoft.com/office/drawing/2014/main" id="{CF27786F-00E2-4C39-B65E-960E7241A49F}"/>
              </a:ext>
            </a:extLst>
          </p:cNvPr>
          <p:cNvSpPr/>
          <p:nvPr/>
        </p:nvSpPr>
        <p:spPr>
          <a:xfrm>
            <a:off x="1810515" y="3846100"/>
            <a:ext cx="1395847" cy="210757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学校</a:t>
            </a:r>
          </a:p>
        </p:txBody>
      </p:sp>
      <p:sp>
        <p:nvSpPr>
          <p:cNvPr id="58" name="角丸四角形 21">
            <a:extLst>
              <a:ext uri="{FF2B5EF4-FFF2-40B4-BE49-F238E27FC236}">
                <a16:creationId xmlns:a16="http://schemas.microsoft.com/office/drawing/2014/main" id="{F1A0E933-CBF1-456E-A32C-917C68D2A631}"/>
              </a:ext>
            </a:extLst>
          </p:cNvPr>
          <p:cNvSpPr/>
          <p:nvPr/>
        </p:nvSpPr>
        <p:spPr>
          <a:xfrm>
            <a:off x="1810515" y="5969936"/>
            <a:ext cx="2115589" cy="210757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鳥 取 県 中 部 学 校 保 健 会</a:t>
            </a:r>
          </a:p>
        </p:txBody>
      </p:sp>
      <p:sp>
        <p:nvSpPr>
          <p:cNvPr id="59" name="角丸四角形 22">
            <a:extLst>
              <a:ext uri="{FF2B5EF4-FFF2-40B4-BE49-F238E27FC236}">
                <a16:creationId xmlns:a16="http://schemas.microsoft.com/office/drawing/2014/main" id="{D34F615D-0F3D-4709-93AB-31C534ED7FCA}"/>
              </a:ext>
            </a:extLst>
          </p:cNvPr>
          <p:cNvSpPr/>
          <p:nvPr/>
        </p:nvSpPr>
        <p:spPr>
          <a:xfrm>
            <a:off x="1810516" y="7017469"/>
            <a:ext cx="2770612" cy="209820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鳥取県中部医師会学校検尿委員会</a:t>
            </a:r>
          </a:p>
        </p:txBody>
      </p:sp>
      <p:sp>
        <p:nvSpPr>
          <p:cNvPr id="60" name="角丸四角形 71">
            <a:extLst>
              <a:ext uri="{FF2B5EF4-FFF2-40B4-BE49-F238E27FC236}">
                <a16:creationId xmlns:a16="http://schemas.microsoft.com/office/drawing/2014/main" id="{163A8CD4-65B0-4B7C-8E7F-56ED151AFF16}"/>
              </a:ext>
            </a:extLst>
          </p:cNvPr>
          <p:cNvSpPr/>
          <p:nvPr/>
        </p:nvSpPr>
        <p:spPr>
          <a:xfrm>
            <a:off x="1810515" y="4905246"/>
            <a:ext cx="1395844" cy="212064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市・町教育委員会</a:t>
            </a:r>
          </a:p>
        </p:txBody>
      </p:sp>
      <p:sp>
        <p:nvSpPr>
          <p:cNvPr id="20" name="角丸四角形 19"/>
          <p:cNvSpPr/>
          <p:nvPr/>
        </p:nvSpPr>
        <p:spPr>
          <a:xfrm>
            <a:off x="1810515" y="1726168"/>
            <a:ext cx="2410573" cy="261610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鳥取県立厚生病院</a:t>
            </a:r>
          </a:p>
        </p:txBody>
      </p:sp>
      <p:cxnSp>
        <p:nvCxnSpPr>
          <p:cNvPr id="101" name="直線矢印コネクタ 100">
            <a:extLst>
              <a:ext uri="{FF2B5EF4-FFF2-40B4-BE49-F238E27FC236}">
                <a16:creationId xmlns:a16="http://schemas.microsoft.com/office/drawing/2014/main" id="{7262283E-EC8A-4DE9-8593-1D51D010ABB2}"/>
              </a:ext>
            </a:extLst>
          </p:cNvPr>
          <p:cNvCxnSpPr>
            <a:cxnSpLocks/>
          </p:cNvCxnSpPr>
          <p:nvPr/>
        </p:nvCxnSpPr>
        <p:spPr>
          <a:xfrm flipV="1">
            <a:off x="3071438" y="5137883"/>
            <a:ext cx="0" cy="816670"/>
          </a:xfrm>
          <a:prstGeom prst="straightConnector1">
            <a:avLst/>
          </a:prstGeom>
          <a:ln cmpd="dbl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2" name="角丸四角形 37">
            <a:extLst>
              <a:ext uri="{FF2B5EF4-FFF2-40B4-BE49-F238E27FC236}">
                <a16:creationId xmlns:a16="http://schemas.microsoft.com/office/drawing/2014/main" id="{503B4F4A-9B1B-4FBE-A541-97C1E90E707C}"/>
              </a:ext>
            </a:extLst>
          </p:cNvPr>
          <p:cNvSpPr/>
          <p:nvPr/>
        </p:nvSpPr>
        <p:spPr>
          <a:xfrm>
            <a:off x="2749613" y="5684662"/>
            <a:ext cx="709877" cy="10732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報告書 </a:t>
            </a:r>
            <a:r>
              <a:rPr lang="en-US" altLang="ja-JP" sz="727" dirty="0">
                <a:solidFill>
                  <a:schemeClr val="tx1"/>
                </a:solidFill>
              </a:rPr>
              <a:t>3,6-2</a:t>
            </a:r>
            <a:endParaRPr lang="ja-JP" altLang="en-US" sz="727" dirty="0">
              <a:solidFill>
                <a:schemeClr val="tx1"/>
              </a:solidFill>
            </a:endParaRPr>
          </a:p>
        </p:txBody>
      </p: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F4400648-2A01-4ED6-B71D-045313F3F53F}"/>
              </a:ext>
            </a:extLst>
          </p:cNvPr>
          <p:cNvSpPr/>
          <p:nvPr/>
        </p:nvSpPr>
        <p:spPr>
          <a:xfrm>
            <a:off x="2673642" y="6681192"/>
            <a:ext cx="266420" cy="284052"/>
          </a:xfrm>
          <a:prstGeom prst="rect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246" dirty="0"/>
              <a:t>3</a:t>
            </a:r>
          </a:p>
        </p:txBody>
      </p:sp>
      <p:sp>
        <p:nvSpPr>
          <p:cNvPr id="106" name="ホームベース 138">
            <a:extLst>
              <a:ext uri="{FF2B5EF4-FFF2-40B4-BE49-F238E27FC236}">
                <a16:creationId xmlns:a16="http://schemas.microsoft.com/office/drawing/2014/main" id="{9B27ED0A-DB12-4BC1-832C-6A8E22B2ECE2}"/>
              </a:ext>
            </a:extLst>
          </p:cNvPr>
          <p:cNvSpPr/>
          <p:nvPr/>
        </p:nvSpPr>
        <p:spPr>
          <a:xfrm>
            <a:off x="548680" y="1245961"/>
            <a:ext cx="579716" cy="391853"/>
          </a:xfrm>
          <a:prstGeom prst="homePlate">
            <a:avLst/>
          </a:prstGeom>
          <a:noFill/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050" dirty="0"/>
              <a:t>一次</a:t>
            </a:r>
            <a:endParaRPr lang="en-US" altLang="ja-JP" sz="1050" dirty="0"/>
          </a:p>
          <a:p>
            <a:pPr algn="ctr"/>
            <a:r>
              <a:rPr lang="ja-JP" altLang="en-US" sz="1050" dirty="0"/>
              <a:t>検尿</a:t>
            </a:r>
          </a:p>
        </p:txBody>
      </p:sp>
      <p:sp>
        <p:nvSpPr>
          <p:cNvPr id="107" name="山形 139">
            <a:extLst>
              <a:ext uri="{FF2B5EF4-FFF2-40B4-BE49-F238E27FC236}">
                <a16:creationId xmlns:a16="http://schemas.microsoft.com/office/drawing/2014/main" id="{1068594F-C722-4F47-90A3-209404912B9C}"/>
              </a:ext>
            </a:extLst>
          </p:cNvPr>
          <p:cNvSpPr/>
          <p:nvPr/>
        </p:nvSpPr>
        <p:spPr>
          <a:xfrm>
            <a:off x="1064135" y="1249842"/>
            <a:ext cx="836951" cy="387973"/>
          </a:xfrm>
          <a:prstGeom prst="chevron">
            <a:avLst/>
          </a:prstGeom>
          <a:noFill/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050" dirty="0"/>
              <a:t>二次</a:t>
            </a:r>
            <a:endParaRPr lang="en-US" altLang="ja-JP" sz="1050" dirty="0"/>
          </a:p>
          <a:p>
            <a:pPr algn="ctr"/>
            <a:r>
              <a:rPr lang="ja-JP" altLang="en-US" sz="1050" dirty="0"/>
              <a:t>検尿</a:t>
            </a:r>
          </a:p>
        </p:txBody>
      </p:sp>
      <p:sp>
        <p:nvSpPr>
          <p:cNvPr id="108" name="山形 140">
            <a:extLst>
              <a:ext uri="{FF2B5EF4-FFF2-40B4-BE49-F238E27FC236}">
                <a16:creationId xmlns:a16="http://schemas.microsoft.com/office/drawing/2014/main" id="{D6AC5FA7-8F65-421D-82D4-EAF35B82A222}"/>
              </a:ext>
            </a:extLst>
          </p:cNvPr>
          <p:cNvSpPr/>
          <p:nvPr/>
        </p:nvSpPr>
        <p:spPr>
          <a:xfrm>
            <a:off x="1844823" y="1249842"/>
            <a:ext cx="2459587" cy="387973"/>
          </a:xfrm>
          <a:prstGeom prst="chevron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050" dirty="0"/>
              <a:t>緊急受診</a:t>
            </a:r>
          </a:p>
        </p:txBody>
      </p:sp>
      <p:sp>
        <p:nvSpPr>
          <p:cNvPr id="57" name="角丸四角形 41">
            <a:extLst>
              <a:ext uri="{FF2B5EF4-FFF2-40B4-BE49-F238E27FC236}">
                <a16:creationId xmlns:a16="http://schemas.microsoft.com/office/drawing/2014/main" id="{4EE96F2B-D38B-48DF-A9FC-466801A4ED3B}"/>
              </a:ext>
            </a:extLst>
          </p:cNvPr>
          <p:cNvSpPr/>
          <p:nvPr/>
        </p:nvSpPr>
        <p:spPr>
          <a:xfrm>
            <a:off x="633366" y="3013577"/>
            <a:ext cx="986405" cy="31599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書式 </a:t>
            </a:r>
            <a:r>
              <a:rPr lang="en-US" altLang="ja-JP" sz="727" dirty="0">
                <a:solidFill>
                  <a:schemeClr val="tx1"/>
                </a:solidFill>
              </a:rPr>
              <a:t>2-2, 2-3, 2-4</a:t>
            </a:r>
          </a:p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受診票</a:t>
            </a:r>
            <a:r>
              <a:rPr lang="en-US" altLang="ja-JP" sz="727" dirty="0">
                <a:solidFill>
                  <a:schemeClr val="tx1"/>
                </a:solidFill>
              </a:rPr>
              <a:t>1</a:t>
            </a:r>
            <a:endParaRPr lang="ja-JP" altLang="en-US" sz="727" dirty="0">
              <a:solidFill>
                <a:schemeClr val="tx1"/>
              </a:solidFill>
            </a:endParaRPr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DC63D581-32CE-4928-AE17-A8586F3210AE}"/>
              </a:ext>
            </a:extLst>
          </p:cNvPr>
          <p:cNvSpPr/>
          <p:nvPr/>
        </p:nvSpPr>
        <p:spPr>
          <a:xfrm>
            <a:off x="4049376" y="3800872"/>
            <a:ext cx="2259944" cy="2254676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緊急受診の基準</a:t>
            </a:r>
            <a:r>
              <a:rPr lang="en-US" altLang="ja-JP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pPr algn="ctr"/>
            <a:endParaRPr lang="en-US" altLang="ja-JP" sz="1246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一次検尿・二次検尿にて</a:t>
            </a:r>
            <a:endParaRPr lang="en-US" altLang="ja-JP" sz="1246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①～③のいずれかが該当する</a:t>
            </a:r>
            <a:endParaRPr lang="en-US" altLang="ja-JP" sz="1246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1246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　尿蛋白単独で</a:t>
            </a:r>
            <a:r>
              <a:rPr lang="en-US" altLang="ja-JP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＋以上</a:t>
            </a:r>
            <a:endParaRPr lang="en-US" altLang="ja-JP" sz="1246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　肉眼的血尿</a:t>
            </a:r>
            <a:endParaRPr lang="en-US" altLang="ja-JP" sz="1246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　蛋白尿＋尿潜血で、</a:t>
            </a:r>
            <a:endParaRPr lang="en-US" altLang="ja-JP" sz="1246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どちらかが</a:t>
            </a:r>
            <a:r>
              <a:rPr lang="en-US" altLang="ja-JP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＋以上</a:t>
            </a:r>
          </a:p>
        </p:txBody>
      </p:sp>
      <p:sp>
        <p:nvSpPr>
          <p:cNvPr id="75" name="角丸四角形 45">
            <a:extLst>
              <a:ext uri="{FF2B5EF4-FFF2-40B4-BE49-F238E27FC236}">
                <a16:creationId xmlns:a16="http://schemas.microsoft.com/office/drawing/2014/main" id="{6F30AD20-53F8-4D3D-8A88-DB983A7DEE21}"/>
              </a:ext>
            </a:extLst>
          </p:cNvPr>
          <p:cNvSpPr/>
          <p:nvPr/>
        </p:nvSpPr>
        <p:spPr>
          <a:xfrm>
            <a:off x="2266956" y="2319595"/>
            <a:ext cx="532221" cy="12115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受診票</a:t>
            </a:r>
            <a:r>
              <a:rPr lang="en-US" altLang="ja-JP" sz="700" dirty="0">
                <a:solidFill>
                  <a:schemeClr val="tx1"/>
                </a:solidFill>
              </a:rPr>
              <a:t>1</a:t>
            </a:r>
            <a:endParaRPr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84" name="角丸四角形 48">
            <a:extLst>
              <a:ext uri="{FF2B5EF4-FFF2-40B4-BE49-F238E27FC236}">
                <a16:creationId xmlns:a16="http://schemas.microsoft.com/office/drawing/2014/main" id="{14AA60F0-0E2C-4E07-A64A-E6D9C9C6E95D}"/>
              </a:ext>
            </a:extLst>
          </p:cNvPr>
          <p:cNvSpPr/>
          <p:nvPr/>
        </p:nvSpPr>
        <p:spPr>
          <a:xfrm>
            <a:off x="2266956" y="2185852"/>
            <a:ext cx="532221" cy="13374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書式 </a:t>
            </a:r>
            <a:r>
              <a:rPr lang="en-US" altLang="ja-JP" sz="727" dirty="0">
                <a:solidFill>
                  <a:schemeClr val="tx1"/>
                </a:solidFill>
              </a:rPr>
              <a:t>2-2</a:t>
            </a:r>
            <a:endParaRPr lang="ja-JP" altLang="en-US" sz="727" dirty="0">
              <a:solidFill>
                <a:srgbClr val="FF0000"/>
              </a:solidFill>
            </a:endParaRPr>
          </a:p>
        </p:txBody>
      </p:sp>
      <p:sp>
        <p:nvSpPr>
          <p:cNvPr id="90" name="角丸四角形 45">
            <a:extLst>
              <a:ext uri="{FF2B5EF4-FFF2-40B4-BE49-F238E27FC236}">
                <a16:creationId xmlns:a16="http://schemas.microsoft.com/office/drawing/2014/main" id="{21C0A1AD-D0C1-4FA4-A40B-CF41868E9B99}"/>
              </a:ext>
            </a:extLst>
          </p:cNvPr>
          <p:cNvSpPr/>
          <p:nvPr/>
        </p:nvSpPr>
        <p:spPr>
          <a:xfrm>
            <a:off x="2248252" y="3342430"/>
            <a:ext cx="532221" cy="12115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受診票１</a:t>
            </a:r>
          </a:p>
        </p:txBody>
      </p:sp>
      <p:sp>
        <p:nvSpPr>
          <p:cNvPr id="92" name="角丸四角形 48">
            <a:extLst>
              <a:ext uri="{FF2B5EF4-FFF2-40B4-BE49-F238E27FC236}">
                <a16:creationId xmlns:a16="http://schemas.microsoft.com/office/drawing/2014/main" id="{690F4F3B-DCF2-409E-91D6-BC26B60B7E93}"/>
              </a:ext>
            </a:extLst>
          </p:cNvPr>
          <p:cNvSpPr/>
          <p:nvPr/>
        </p:nvSpPr>
        <p:spPr>
          <a:xfrm>
            <a:off x="2248252" y="3207155"/>
            <a:ext cx="532221" cy="13527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書式 </a:t>
            </a:r>
            <a:r>
              <a:rPr lang="en-US" altLang="ja-JP" sz="727" dirty="0">
                <a:solidFill>
                  <a:schemeClr val="tx1"/>
                </a:solidFill>
              </a:rPr>
              <a:t>2-2</a:t>
            </a:r>
            <a:endParaRPr lang="ja-JP" altLang="en-US" sz="727" dirty="0">
              <a:solidFill>
                <a:srgbClr val="FF0000"/>
              </a:solidFill>
            </a:endParaRPr>
          </a:p>
        </p:txBody>
      </p:sp>
      <p:sp>
        <p:nvSpPr>
          <p:cNvPr id="95" name="角丸四角形 45">
            <a:extLst>
              <a:ext uri="{FF2B5EF4-FFF2-40B4-BE49-F238E27FC236}">
                <a16:creationId xmlns:a16="http://schemas.microsoft.com/office/drawing/2014/main" id="{4657CFD8-87EE-4141-BEFD-638B9E6AB9E3}"/>
              </a:ext>
            </a:extLst>
          </p:cNvPr>
          <p:cNvSpPr/>
          <p:nvPr/>
        </p:nvSpPr>
        <p:spPr>
          <a:xfrm>
            <a:off x="2278770" y="4392513"/>
            <a:ext cx="532221" cy="12115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受診票１</a:t>
            </a:r>
          </a:p>
        </p:txBody>
      </p:sp>
      <p:sp>
        <p:nvSpPr>
          <p:cNvPr id="104" name="角丸四角形 48">
            <a:extLst>
              <a:ext uri="{FF2B5EF4-FFF2-40B4-BE49-F238E27FC236}">
                <a16:creationId xmlns:a16="http://schemas.microsoft.com/office/drawing/2014/main" id="{FEC26DB7-5ACD-48CE-B7CD-ABBC69535F4A}"/>
              </a:ext>
            </a:extLst>
          </p:cNvPr>
          <p:cNvSpPr/>
          <p:nvPr/>
        </p:nvSpPr>
        <p:spPr>
          <a:xfrm>
            <a:off x="2279516" y="5340458"/>
            <a:ext cx="527336" cy="12922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報告書 </a:t>
            </a:r>
            <a:r>
              <a:rPr lang="en-US" altLang="ja-JP" sz="727" dirty="0">
                <a:solidFill>
                  <a:schemeClr val="tx1"/>
                </a:solidFill>
              </a:rPr>
              <a:t>1</a:t>
            </a:r>
            <a:endParaRPr lang="ja-JP" altLang="en-US" sz="727" dirty="0">
              <a:solidFill>
                <a:schemeClr val="tx1"/>
              </a:solidFill>
            </a:endParaRPr>
          </a:p>
        </p:txBody>
      </p:sp>
      <p:sp>
        <p:nvSpPr>
          <p:cNvPr id="105" name="角丸四角形 45">
            <a:extLst>
              <a:ext uri="{FF2B5EF4-FFF2-40B4-BE49-F238E27FC236}">
                <a16:creationId xmlns:a16="http://schemas.microsoft.com/office/drawing/2014/main" id="{FB8E90CD-F510-4CF1-A061-A7C376E42B1C}"/>
              </a:ext>
            </a:extLst>
          </p:cNvPr>
          <p:cNvSpPr/>
          <p:nvPr/>
        </p:nvSpPr>
        <p:spPr>
          <a:xfrm>
            <a:off x="2278770" y="5470693"/>
            <a:ext cx="528082" cy="10732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受診票１</a:t>
            </a:r>
          </a:p>
        </p:txBody>
      </p:sp>
      <p:sp>
        <p:nvSpPr>
          <p:cNvPr id="109" name="角丸四角形 48">
            <a:extLst>
              <a:ext uri="{FF2B5EF4-FFF2-40B4-BE49-F238E27FC236}">
                <a16:creationId xmlns:a16="http://schemas.microsoft.com/office/drawing/2014/main" id="{2DDA6CC9-24DB-4106-B05A-5FCC24EBD406}"/>
              </a:ext>
            </a:extLst>
          </p:cNvPr>
          <p:cNvSpPr/>
          <p:nvPr/>
        </p:nvSpPr>
        <p:spPr>
          <a:xfrm>
            <a:off x="2253137" y="6315254"/>
            <a:ext cx="527336" cy="12922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報告書 </a:t>
            </a:r>
            <a:r>
              <a:rPr lang="en-US" altLang="ja-JP" sz="727" dirty="0">
                <a:solidFill>
                  <a:schemeClr val="tx1"/>
                </a:solidFill>
              </a:rPr>
              <a:t>1</a:t>
            </a:r>
            <a:endParaRPr lang="ja-JP" altLang="en-US" sz="727" dirty="0">
              <a:solidFill>
                <a:schemeClr val="tx1"/>
              </a:solidFill>
            </a:endParaRPr>
          </a:p>
        </p:txBody>
      </p:sp>
      <p:sp>
        <p:nvSpPr>
          <p:cNvPr id="110" name="角丸四角形 45">
            <a:extLst>
              <a:ext uri="{FF2B5EF4-FFF2-40B4-BE49-F238E27FC236}">
                <a16:creationId xmlns:a16="http://schemas.microsoft.com/office/drawing/2014/main" id="{9A7F6411-FE09-48B7-9B93-497C9BDEE841}"/>
              </a:ext>
            </a:extLst>
          </p:cNvPr>
          <p:cNvSpPr/>
          <p:nvPr/>
        </p:nvSpPr>
        <p:spPr>
          <a:xfrm>
            <a:off x="2253137" y="6444475"/>
            <a:ext cx="527335" cy="14303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受診票１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7B038F7-84E9-4D7D-B16D-E31D21D668D1}"/>
              </a:ext>
            </a:extLst>
          </p:cNvPr>
          <p:cNvSpPr txBox="1"/>
          <p:nvPr/>
        </p:nvSpPr>
        <p:spPr>
          <a:xfrm>
            <a:off x="342900" y="788574"/>
            <a:ext cx="6172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/>
              <a:t>（一次・二次検尿で緊急受診の基準に該当した場合）</a:t>
            </a:r>
          </a:p>
        </p:txBody>
      </p:sp>
      <p:cxnSp>
        <p:nvCxnSpPr>
          <p:cNvPr id="4" name="直線矢印コネクタ 3">
            <a:extLst>
              <a:ext uri="{FF2B5EF4-FFF2-40B4-BE49-F238E27FC236}">
                <a16:creationId xmlns:a16="http://schemas.microsoft.com/office/drawing/2014/main" id="{2F3410CA-8929-2CD8-8769-C570BE3C8C92}"/>
              </a:ext>
            </a:extLst>
          </p:cNvPr>
          <p:cNvCxnSpPr>
            <a:cxnSpLocks/>
          </p:cNvCxnSpPr>
          <p:nvPr/>
        </p:nvCxnSpPr>
        <p:spPr>
          <a:xfrm flipV="1">
            <a:off x="3094002" y="6177136"/>
            <a:ext cx="0" cy="816670"/>
          </a:xfrm>
          <a:prstGeom prst="straightConnector1">
            <a:avLst/>
          </a:prstGeom>
          <a:ln cmpd="dbl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角丸四角形 48">
            <a:extLst>
              <a:ext uri="{FF2B5EF4-FFF2-40B4-BE49-F238E27FC236}">
                <a16:creationId xmlns:a16="http://schemas.microsoft.com/office/drawing/2014/main" id="{24DB864B-B34C-866F-97D3-FB8F48E4972F}"/>
              </a:ext>
            </a:extLst>
          </p:cNvPr>
          <p:cNvSpPr/>
          <p:nvPr/>
        </p:nvSpPr>
        <p:spPr>
          <a:xfrm>
            <a:off x="2932154" y="6332205"/>
            <a:ext cx="527336" cy="12922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報告書 </a:t>
            </a:r>
            <a:r>
              <a:rPr lang="en-US" altLang="ja-JP" sz="727" dirty="0">
                <a:solidFill>
                  <a:schemeClr val="tx1"/>
                </a:solidFill>
              </a:rPr>
              <a:t>1</a:t>
            </a:r>
            <a:endParaRPr lang="ja-JP" altLang="en-US" sz="727" dirty="0">
              <a:solidFill>
                <a:schemeClr val="tx1"/>
              </a:solidFill>
            </a:endParaRPr>
          </a:p>
        </p:txBody>
      </p:sp>
      <p:sp>
        <p:nvSpPr>
          <p:cNvPr id="10" name="角丸四角形 45">
            <a:extLst>
              <a:ext uri="{FF2B5EF4-FFF2-40B4-BE49-F238E27FC236}">
                <a16:creationId xmlns:a16="http://schemas.microsoft.com/office/drawing/2014/main" id="{A2D7448C-54C3-74FE-1C54-3403D6ED8445}"/>
              </a:ext>
            </a:extLst>
          </p:cNvPr>
          <p:cNvSpPr/>
          <p:nvPr/>
        </p:nvSpPr>
        <p:spPr>
          <a:xfrm>
            <a:off x="2940062" y="6470838"/>
            <a:ext cx="527335" cy="14303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受診票１</a:t>
            </a:r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4F19BCE8-0939-92E0-F970-D9386D230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z="1100">
                <a:latin typeface="Century" panose="02040604050505020304" pitchFamily="18" charset="0"/>
              </a:rPr>
              <a:t>36</a:t>
            </a:r>
            <a:endParaRPr kumimoji="1" lang="ja-JP" altLang="en-US" sz="1100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975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3C4CC25-84A0-4F84-8751-CCD05902A33C}"/>
              </a:ext>
            </a:extLst>
          </p:cNvPr>
          <p:cNvSpPr/>
          <p:nvPr/>
        </p:nvSpPr>
        <p:spPr>
          <a:xfrm>
            <a:off x="4304410" y="1815777"/>
            <a:ext cx="420734" cy="1848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42900" y="392286"/>
            <a:ext cx="6172200" cy="412980"/>
          </a:xfrm>
          <a:prstGeom prst="rect">
            <a:avLst/>
          </a:prstGeom>
          <a:noFill/>
        </p:spPr>
        <p:txBody>
          <a:bodyPr wrap="square" lIns="71421" tIns="35710" rIns="71421" bIns="35710" rtlCol="0">
            <a:spAutoFit/>
          </a:bodyPr>
          <a:lstStyle/>
          <a:p>
            <a:pPr algn="ctr"/>
            <a:r>
              <a:rPr lang="ja-JP" altLang="en-US" sz="2215" dirty="0"/>
              <a:t>資料４：蛋白尿・尿潜血　緊急受診の流れ②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406425" y="6836678"/>
            <a:ext cx="637438" cy="1988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92" dirty="0"/>
              <a:t>（情報共有）</a:t>
            </a:r>
          </a:p>
        </p:txBody>
      </p:sp>
      <p:cxnSp>
        <p:nvCxnSpPr>
          <p:cNvPr id="61" name="直線矢印コネクタ 60">
            <a:extLst>
              <a:ext uri="{FF2B5EF4-FFF2-40B4-BE49-F238E27FC236}">
                <a16:creationId xmlns:a16="http://schemas.microsoft.com/office/drawing/2014/main" id="{20D6DC24-5FD3-4D5B-87C0-A9B5194605B6}"/>
              </a:ext>
            </a:extLst>
          </p:cNvPr>
          <p:cNvCxnSpPr/>
          <p:nvPr/>
        </p:nvCxnSpPr>
        <p:spPr>
          <a:xfrm>
            <a:off x="4450146" y="8277544"/>
            <a:ext cx="0" cy="214518"/>
          </a:xfrm>
          <a:prstGeom prst="straightConnector1">
            <a:avLst/>
          </a:prstGeom>
          <a:ln w="28575">
            <a:prstDash val="sysDot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1E619B84-9A03-438B-B264-9A7CCA03AA83}"/>
              </a:ext>
            </a:extLst>
          </p:cNvPr>
          <p:cNvSpPr/>
          <p:nvPr/>
        </p:nvSpPr>
        <p:spPr>
          <a:xfrm>
            <a:off x="4644109" y="8265368"/>
            <a:ext cx="1426639" cy="226006"/>
          </a:xfrm>
          <a:prstGeom prst="rect">
            <a:avLst/>
          </a:prstGeom>
        </p:spPr>
        <p:txBody>
          <a:bodyPr wrap="none" lIns="71421" tIns="35710" rIns="71421" bIns="35710">
            <a:spAutoFit/>
          </a:bodyPr>
          <a:lstStyle/>
          <a:p>
            <a:r>
              <a:rPr lang="ja-JP" altLang="en-US" sz="1000" dirty="0"/>
              <a:t>受診後の受診票の流れ</a:t>
            </a: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131AE91F-0D7F-4081-AF19-99B43D1B0BCB}"/>
              </a:ext>
            </a:extLst>
          </p:cNvPr>
          <p:cNvCxnSpPr>
            <a:cxnSpLocks/>
          </p:cNvCxnSpPr>
          <p:nvPr/>
        </p:nvCxnSpPr>
        <p:spPr>
          <a:xfrm flipV="1">
            <a:off x="4450146" y="7898323"/>
            <a:ext cx="0" cy="248120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51F204A4-470F-4C34-86CB-ADB1C5FD13BD}"/>
              </a:ext>
            </a:extLst>
          </p:cNvPr>
          <p:cNvSpPr/>
          <p:nvPr/>
        </p:nvSpPr>
        <p:spPr>
          <a:xfrm>
            <a:off x="4644109" y="7959660"/>
            <a:ext cx="1130084" cy="226006"/>
          </a:xfrm>
          <a:prstGeom prst="rect">
            <a:avLst/>
          </a:prstGeom>
        </p:spPr>
        <p:txBody>
          <a:bodyPr wrap="none" lIns="71421" tIns="35710" rIns="71421" bIns="35710">
            <a:spAutoFit/>
          </a:bodyPr>
          <a:lstStyle/>
          <a:p>
            <a:r>
              <a:rPr lang="ja-JP" altLang="en-US" sz="1000" dirty="0"/>
              <a:t>受診を勧める流れ</a:t>
            </a:r>
          </a:p>
        </p:txBody>
      </p:sp>
      <p:sp>
        <p:nvSpPr>
          <p:cNvPr id="65" name="角丸四角形 207">
            <a:extLst>
              <a:ext uri="{FF2B5EF4-FFF2-40B4-BE49-F238E27FC236}">
                <a16:creationId xmlns:a16="http://schemas.microsoft.com/office/drawing/2014/main" id="{907E5F43-3E8F-40D0-BFA0-368BF5857333}"/>
              </a:ext>
            </a:extLst>
          </p:cNvPr>
          <p:cNvSpPr/>
          <p:nvPr/>
        </p:nvSpPr>
        <p:spPr>
          <a:xfrm>
            <a:off x="4221088" y="7833320"/>
            <a:ext cx="1860241" cy="1045752"/>
          </a:xfrm>
          <a:prstGeom prst="roundRect">
            <a:avLst>
              <a:gd name="adj" fmla="val 6038"/>
            </a:avLst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endParaRPr lang="ja-JP" altLang="en-US" sz="1108"/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28D86BC1-E516-4393-8B99-06700E49BC1A}"/>
              </a:ext>
            </a:extLst>
          </p:cNvPr>
          <p:cNvSpPr/>
          <p:nvPr/>
        </p:nvSpPr>
        <p:spPr>
          <a:xfrm>
            <a:off x="4644109" y="8600522"/>
            <a:ext cx="1170159" cy="226006"/>
          </a:xfrm>
          <a:prstGeom prst="rect">
            <a:avLst/>
          </a:prstGeom>
        </p:spPr>
        <p:txBody>
          <a:bodyPr wrap="none" lIns="71421" tIns="35710" rIns="71421" bIns="35710">
            <a:spAutoFit/>
          </a:bodyPr>
          <a:lstStyle/>
          <a:p>
            <a:r>
              <a:rPr lang="ja-JP" altLang="en-US" sz="1000" dirty="0"/>
              <a:t>結果報告書の流れ</a:t>
            </a:r>
          </a:p>
        </p:txBody>
      </p:sp>
      <p:cxnSp>
        <p:nvCxnSpPr>
          <p:cNvPr id="73" name="直線矢印コネクタ 72">
            <a:extLst>
              <a:ext uri="{FF2B5EF4-FFF2-40B4-BE49-F238E27FC236}">
                <a16:creationId xmlns:a16="http://schemas.microsoft.com/office/drawing/2014/main" id="{027E151F-4B32-43AA-9B0C-1C53F39B927C}"/>
              </a:ext>
            </a:extLst>
          </p:cNvPr>
          <p:cNvCxnSpPr>
            <a:cxnSpLocks/>
          </p:cNvCxnSpPr>
          <p:nvPr/>
        </p:nvCxnSpPr>
        <p:spPr>
          <a:xfrm flipV="1">
            <a:off x="4450146" y="8593312"/>
            <a:ext cx="0" cy="248120"/>
          </a:xfrm>
          <a:prstGeom prst="straightConnector1">
            <a:avLst/>
          </a:prstGeom>
          <a:ln w="28575" cmpd="dbl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コネクタ: カギ線 5">
            <a:extLst>
              <a:ext uri="{FF2B5EF4-FFF2-40B4-BE49-F238E27FC236}">
                <a16:creationId xmlns:a16="http://schemas.microsoft.com/office/drawing/2014/main" id="{694D7E83-F84E-4CE7-B42C-93F9D4E4539A}"/>
              </a:ext>
            </a:extLst>
          </p:cNvPr>
          <p:cNvCxnSpPr>
            <a:cxnSpLocks/>
            <a:endCxn id="54" idx="1"/>
          </p:cNvCxnSpPr>
          <p:nvPr/>
        </p:nvCxnSpPr>
        <p:spPr>
          <a:xfrm rot="16200000" flipH="1">
            <a:off x="1010375" y="2106348"/>
            <a:ext cx="916334" cy="683946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0AE5668E-8CF1-4861-A3A6-FA891DC71FC8}"/>
              </a:ext>
            </a:extLst>
          </p:cNvPr>
          <p:cNvSpPr/>
          <p:nvPr/>
        </p:nvSpPr>
        <p:spPr>
          <a:xfrm>
            <a:off x="732835" y="2627866"/>
            <a:ext cx="266420" cy="284052"/>
          </a:xfrm>
          <a:prstGeom prst="rect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246" dirty="0"/>
              <a:t>1</a:t>
            </a:r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F891D6C9-93DB-4737-91C8-B0B97F766803}"/>
              </a:ext>
            </a:extLst>
          </p:cNvPr>
          <p:cNvSpPr/>
          <p:nvPr/>
        </p:nvSpPr>
        <p:spPr>
          <a:xfrm>
            <a:off x="1628800" y="2201420"/>
            <a:ext cx="266420" cy="284052"/>
          </a:xfrm>
          <a:prstGeom prst="rect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246" dirty="0"/>
              <a:t>2</a:t>
            </a:r>
          </a:p>
        </p:txBody>
      </p:sp>
      <p:cxnSp>
        <p:nvCxnSpPr>
          <p:cNvPr id="79" name="直線矢印コネクタ 78">
            <a:extLst>
              <a:ext uri="{FF2B5EF4-FFF2-40B4-BE49-F238E27FC236}">
                <a16:creationId xmlns:a16="http://schemas.microsoft.com/office/drawing/2014/main" id="{E88E6CFC-B2B1-44FF-876A-A87C2D39AAB8}"/>
              </a:ext>
            </a:extLst>
          </p:cNvPr>
          <p:cNvCxnSpPr>
            <a:cxnSpLocks/>
          </p:cNvCxnSpPr>
          <p:nvPr/>
        </p:nvCxnSpPr>
        <p:spPr>
          <a:xfrm flipH="1">
            <a:off x="2547323" y="1958719"/>
            <a:ext cx="1" cy="834041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0" name="直線矢印コネクタ 79">
            <a:extLst>
              <a:ext uri="{FF2B5EF4-FFF2-40B4-BE49-F238E27FC236}">
                <a16:creationId xmlns:a16="http://schemas.microsoft.com/office/drawing/2014/main" id="{B5161241-BDE5-4DF4-8281-C1B4CF5F3D50}"/>
              </a:ext>
            </a:extLst>
          </p:cNvPr>
          <p:cNvCxnSpPr>
            <a:cxnSpLocks/>
          </p:cNvCxnSpPr>
          <p:nvPr/>
        </p:nvCxnSpPr>
        <p:spPr>
          <a:xfrm flipH="1">
            <a:off x="5142117" y="3019887"/>
            <a:ext cx="1" cy="834041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1" name="直線矢印コネクタ 80">
            <a:extLst>
              <a:ext uri="{FF2B5EF4-FFF2-40B4-BE49-F238E27FC236}">
                <a16:creationId xmlns:a16="http://schemas.microsoft.com/office/drawing/2014/main" id="{E4786404-C2E5-4853-89D8-E1DED2D49CAD}"/>
              </a:ext>
            </a:extLst>
          </p:cNvPr>
          <p:cNvCxnSpPr>
            <a:cxnSpLocks/>
          </p:cNvCxnSpPr>
          <p:nvPr/>
        </p:nvCxnSpPr>
        <p:spPr>
          <a:xfrm flipH="1">
            <a:off x="5142117" y="4058054"/>
            <a:ext cx="1" cy="834041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2" name="直線矢印コネクタ 81">
            <a:extLst>
              <a:ext uri="{FF2B5EF4-FFF2-40B4-BE49-F238E27FC236}">
                <a16:creationId xmlns:a16="http://schemas.microsoft.com/office/drawing/2014/main" id="{444F50AD-CB3C-4A63-87D1-FAF3748D9EF3}"/>
              </a:ext>
            </a:extLst>
          </p:cNvPr>
          <p:cNvCxnSpPr>
            <a:cxnSpLocks/>
          </p:cNvCxnSpPr>
          <p:nvPr/>
        </p:nvCxnSpPr>
        <p:spPr>
          <a:xfrm flipH="1">
            <a:off x="5142117" y="5138174"/>
            <a:ext cx="1" cy="834041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3" name="直線矢印コネクタ 82">
            <a:extLst>
              <a:ext uri="{FF2B5EF4-FFF2-40B4-BE49-F238E27FC236}">
                <a16:creationId xmlns:a16="http://schemas.microsoft.com/office/drawing/2014/main" id="{E52EA910-6C38-4149-A850-543D82CE1053}"/>
              </a:ext>
            </a:extLst>
          </p:cNvPr>
          <p:cNvCxnSpPr>
            <a:cxnSpLocks/>
          </p:cNvCxnSpPr>
          <p:nvPr/>
        </p:nvCxnSpPr>
        <p:spPr>
          <a:xfrm flipH="1">
            <a:off x="5142117" y="6188239"/>
            <a:ext cx="1" cy="834041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5" name="角丸四角形 48">
            <a:extLst>
              <a:ext uri="{FF2B5EF4-FFF2-40B4-BE49-F238E27FC236}">
                <a16:creationId xmlns:a16="http://schemas.microsoft.com/office/drawing/2014/main" id="{DBE52267-F859-47E1-95E8-199AB708CC17}"/>
              </a:ext>
            </a:extLst>
          </p:cNvPr>
          <p:cNvSpPr/>
          <p:nvPr/>
        </p:nvSpPr>
        <p:spPr>
          <a:xfrm>
            <a:off x="4878449" y="4273382"/>
            <a:ext cx="527336" cy="12922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報告書 </a:t>
            </a:r>
            <a:r>
              <a:rPr lang="en-US" altLang="ja-JP" sz="727" dirty="0">
                <a:solidFill>
                  <a:schemeClr val="tx1"/>
                </a:solidFill>
              </a:rPr>
              <a:t>1</a:t>
            </a:r>
            <a:endParaRPr lang="ja-JP" altLang="en-US" sz="727" dirty="0">
              <a:solidFill>
                <a:schemeClr val="tx1"/>
              </a:solidFill>
            </a:endParaRPr>
          </a:p>
        </p:txBody>
      </p:sp>
      <p:cxnSp>
        <p:nvCxnSpPr>
          <p:cNvPr id="87" name="直線矢印コネクタ 86">
            <a:extLst>
              <a:ext uri="{FF2B5EF4-FFF2-40B4-BE49-F238E27FC236}">
                <a16:creationId xmlns:a16="http://schemas.microsoft.com/office/drawing/2014/main" id="{0174601E-12B9-4CD0-97D6-EB09FAAA1517}"/>
              </a:ext>
            </a:extLst>
          </p:cNvPr>
          <p:cNvCxnSpPr>
            <a:cxnSpLocks/>
          </p:cNvCxnSpPr>
          <p:nvPr/>
        </p:nvCxnSpPr>
        <p:spPr>
          <a:xfrm flipV="1">
            <a:off x="5703270" y="4099679"/>
            <a:ext cx="0" cy="816670"/>
          </a:xfrm>
          <a:prstGeom prst="straightConnector1">
            <a:avLst/>
          </a:prstGeom>
          <a:ln cmpd="dbl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9" name="角丸四角形 37">
            <a:extLst>
              <a:ext uri="{FF2B5EF4-FFF2-40B4-BE49-F238E27FC236}">
                <a16:creationId xmlns:a16="http://schemas.microsoft.com/office/drawing/2014/main" id="{F5B94308-9443-42E9-9B6C-4AF5CADA6578}"/>
              </a:ext>
            </a:extLst>
          </p:cNvPr>
          <p:cNvSpPr/>
          <p:nvPr/>
        </p:nvSpPr>
        <p:spPr>
          <a:xfrm>
            <a:off x="5381445" y="4604062"/>
            <a:ext cx="699884" cy="135693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報告書 </a:t>
            </a:r>
            <a:r>
              <a:rPr lang="en-US" altLang="ja-JP" sz="727" dirty="0">
                <a:solidFill>
                  <a:schemeClr val="tx1"/>
                </a:solidFill>
              </a:rPr>
              <a:t>3,6-2</a:t>
            </a:r>
            <a:endParaRPr lang="ja-JP" altLang="en-US" sz="727" dirty="0">
              <a:solidFill>
                <a:schemeClr val="tx1"/>
              </a:solidFill>
            </a:endParaRPr>
          </a:p>
        </p:txBody>
      </p:sp>
      <p:cxnSp>
        <p:nvCxnSpPr>
          <p:cNvPr id="96" name="直線矢印コネクタ 95">
            <a:extLst>
              <a:ext uri="{FF2B5EF4-FFF2-40B4-BE49-F238E27FC236}">
                <a16:creationId xmlns:a16="http://schemas.microsoft.com/office/drawing/2014/main" id="{681E3084-0487-40DD-921C-5B8FFEB1F977}"/>
              </a:ext>
            </a:extLst>
          </p:cNvPr>
          <p:cNvCxnSpPr>
            <a:cxnSpLocks/>
          </p:cNvCxnSpPr>
          <p:nvPr/>
        </p:nvCxnSpPr>
        <p:spPr>
          <a:xfrm flipV="1">
            <a:off x="2021996" y="1968743"/>
            <a:ext cx="6086" cy="8644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4" name="角丸四角形 26">
            <a:extLst>
              <a:ext uri="{FF2B5EF4-FFF2-40B4-BE49-F238E27FC236}">
                <a16:creationId xmlns:a16="http://schemas.microsoft.com/office/drawing/2014/main" id="{5DFA61AB-D186-4F58-A4E8-C016777227CC}"/>
              </a:ext>
            </a:extLst>
          </p:cNvPr>
          <p:cNvSpPr/>
          <p:nvPr/>
        </p:nvSpPr>
        <p:spPr>
          <a:xfrm>
            <a:off x="1810515" y="2801109"/>
            <a:ext cx="1395847" cy="210757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保護者</a:t>
            </a:r>
          </a:p>
        </p:txBody>
      </p:sp>
      <p:sp>
        <p:nvSpPr>
          <p:cNvPr id="55" name="角丸四角形 30">
            <a:extLst>
              <a:ext uri="{FF2B5EF4-FFF2-40B4-BE49-F238E27FC236}">
                <a16:creationId xmlns:a16="http://schemas.microsoft.com/office/drawing/2014/main" id="{CF27786F-00E2-4C39-B65E-960E7241A49F}"/>
              </a:ext>
            </a:extLst>
          </p:cNvPr>
          <p:cNvSpPr/>
          <p:nvPr/>
        </p:nvSpPr>
        <p:spPr>
          <a:xfrm>
            <a:off x="4697449" y="3857203"/>
            <a:ext cx="1395847" cy="210757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学校</a:t>
            </a:r>
          </a:p>
        </p:txBody>
      </p:sp>
      <p:sp>
        <p:nvSpPr>
          <p:cNvPr id="58" name="角丸四角形 21">
            <a:extLst>
              <a:ext uri="{FF2B5EF4-FFF2-40B4-BE49-F238E27FC236}">
                <a16:creationId xmlns:a16="http://schemas.microsoft.com/office/drawing/2014/main" id="{F1A0E933-CBF1-456E-A32C-917C68D2A631}"/>
              </a:ext>
            </a:extLst>
          </p:cNvPr>
          <p:cNvSpPr/>
          <p:nvPr/>
        </p:nvSpPr>
        <p:spPr>
          <a:xfrm>
            <a:off x="3977707" y="5981039"/>
            <a:ext cx="2115589" cy="210757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鳥 取 県 中 部 学 校 保 健 会</a:t>
            </a:r>
          </a:p>
        </p:txBody>
      </p:sp>
      <p:sp>
        <p:nvSpPr>
          <p:cNvPr id="59" name="角丸四角形 22">
            <a:extLst>
              <a:ext uri="{FF2B5EF4-FFF2-40B4-BE49-F238E27FC236}">
                <a16:creationId xmlns:a16="http://schemas.microsoft.com/office/drawing/2014/main" id="{D34F615D-0F3D-4709-93AB-31C534ED7FCA}"/>
              </a:ext>
            </a:extLst>
          </p:cNvPr>
          <p:cNvSpPr/>
          <p:nvPr/>
        </p:nvSpPr>
        <p:spPr>
          <a:xfrm>
            <a:off x="3322684" y="7028572"/>
            <a:ext cx="2770612" cy="209820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鳥取県中部医師会学校検尿委員会</a:t>
            </a:r>
          </a:p>
        </p:txBody>
      </p:sp>
      <p:sp>
        <p:nvSpPr>
          <p:cNvPr id="60" name="角丸四角形 71">
            <a:extLst>
              <a:ext uri="{FF2B5EF4-FFF2-40B4-BE49-F238E27FC236}">
                <a16:creationId xmlns:a16="http://schemas.microsoft.com/office/drawing/2014/main" id="{163A8CD4-65B0-4B7C-8E7F-56ED151AFF16}"/>
              </a:ext>
            </a:extLst>
          </p:cNvPr>
          <p:cNvSpPr/>
          <p:nvPr/>
        </p:nvSpPr>
        <p:spPr>
          <a:xfrm>
            <a:off x="4697452" y="4916349"/>
            <a:ext cx="1395844" cy="212064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市・町教育委員会</a:t>
            </a:r>
          </a:p>
        </p:txBody>
      </p:sp>
      <p:cxnSp>
        <p:nvCxnSpPr>
          <p:cNvPr id="101" name="直線矢印コネクタ 100">
            <a:extLst>
              <a:ext uri="{FF2B5EF4-FFF2-40B4-BE49-F238E27FC236}">
                <a16:creationId xmlns:a16="http://schemas.microsoft.com/office/drawing/2014/main" id="{7262283E-EC8A-4DE9-8593-1D51D010ABB2}"/>
              </a:ext>
            </a:extLst>
          </p:cNvPr>
          <p:cNvCxnSpPr>
            <a:cxnSpLocks/>
          </p:cNvCxnSpPr>
          <p:nvPr/>
        </p:nvCxnSpPr>
        <p:spPr>
          <a:xfrm flipV="1">
            <a:off x="5682313" y="5148986"/>
            <a:ext cx="0" cy="816670"/>
          </a:xfrm>
          <a:prstGeom prst="straightConnector1">
            <a:avLst/>
          </a:prstGeom>
          <a:ln cmpd="dbl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2" name="角丸四角形 37">
            <a:extLst>
              <a:ext uri="{FF2B5EF4-FFF2-40B4-BE49-F238E27FC236}">
                <a16:creationId xmlns:a16="http://schemas.microsoft.com/office/drawing/2014/main" id="{503B4F4A-9B1B-4FBE-A541-97C1E90E707C}"/>
              </a:ext>
            </a:extLst>
          </p:cNvPr>
          <p:cNvSpPr/>
          <p:nvPr/>
        </p:nvSpPr>
        <p:spPr>
          <a:xfrm>
            <a:off x="5360488" y="5695765"/>
            <a:ext cx="720841" cy="12115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報告書 </a:t>
            </a:r>
            <a:r>
              <a:rPr lang="en-US" altLang="ja-JP" sz="727" dirty="0">
                <a:solidFill>
                  <a:schemeClr val="tx1"/>
                </a:solidFill>
              </a:rPr>
              <a:t>3,6-2</a:t>
            </a:r>
            <a:endParaRPr lang="ja-JP" altLang="en-US" sz="727" dirty="0">
              <a:solidFill>
                <a:schemeClr val="tx1"/>
              </a:solidFill>
            </a:endParaRPr>
          </a:p>
        </p:txBody>
      </p: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F4400648-2A01-4ED6-B71D-045313F3F53F}"/>
              </a:ext>
            </a:extLst>
          </p:cNvPr>
          <p:cNvSpPr/>
          <p:nvPr/>
        </p:nvSpPr>
        <p:spPr>
          <a:xfrm>
            <a:off x="3604104" y="2527360"/>
            <a:ext cx="266420" cy="284052"/>
          </a:xfrm>
          <a:prstGeom prst="rect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246" dirty="0"/>
              <a:t>3</a:t>
            </a:r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DC63D581-32CE-4928-AE17-A8586F3210AE}"/>
              </a:ext>
            </a:extLst>
          </p:cNvPr>
          <p:cNvSpPr/>
          <p:nvPr/>
        </p:nvSpPr>
        <p:spPr>
          <a:xfrm>
            <a:off x="536913" y="3800872"/>
            <a:ext cx="2259944" cy="2254676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緊急受診の基準</a:t>
            </a:r>
            <a:r>
              <a:rPr lang="en-US" altLang="ja-JP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pPr algn="ctr"/>
            <a:endParaRPr lang="en-US" altLang="ja-JP" sz="1246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一次検尿・二次検尿にて</a:t>
            </a:r>
            <a:endParaRPr lang="en-US" altLang="ja-JP" sz="1246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①～③のいずれかが該当する</a:t>
            </a:r>
            <a:endParaRPr lang="en-US" altLang="ja-JP" sz="1246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1246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　尿蛋白単独で</a:t>
            </a:r>
            <a:r>
              <a:rPr lang="en-US" altLang="ja-JP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＋以上</a:t>
            </a:r>
            <a:endParaRPr lang="en-US" altLang="ja-JP" sz="1246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　肉眼的血尿</a:t>
            </a:r>
            <a:endParaRPr lang="en-US" altLang="ja-JP" sz="1246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　蛋白尿＋尿潜血で、</a:t>
            </a:r>
            <a:endParaRPr lang="en-US" altLang="ja-JP" sz="1246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どちらかが</a:t>
            </a:r>
            <a:r>
              <a:rPr lang="en-US" altLang="ja-JP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124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＋以上</a:t>
            </a:r>
          </a:p>
        </p:txBody>
      </p:sp>
      <p:sp>
        <p:nvSpPr>
          <p:cNvPr id="75" name="角丸四角形 45">
            <a:extLst>
              <a:ext uri="{FF2B5EF4-FFF2-40B4-BE49-F238E27FC236}">
                <a16:creationId xmlns:a16="http://schemas.microsoft.com/office/drawing/2014/main" id="{6F30AD20-53F8-4D3D-8A88-DB983A7DEE21}"/>
              </a:ext>
            </a:extLst>
          </p:cNvPr>
          <p:cNvSpPr/>
          <p:nvPr/>
        </p:nvSpPr>
        <p:spPr>
          <a:xfrm>
            <a:off x="2266956" y="2319595"/>
            <a:ext cx="532221" cy="12115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受診票１</a:t>
            </a:r>
          </a:p>
        </p:txBody>
      </p:sp>
      <p:sp>
        <p:nvSpPr>
          <p:cNvPr id="95" name="角丸四角形 45">
            <a:extLst>
              <a:ext uri="{FF2B5EF4-FFF2-40B4-BE49-F238E27FC236}">
                <a16:creationId xmlns:a16="http://schemas.microsoft.com/office/drawing/2014/main" id="{4657CFD8-87EE-4141-BEFD-638B9E6AB9E3}"/>
              </a:ext>
            </a:extLst>
          </p:cNvPr>
          <p:cNvSpPr/>
          <p:nvPr/>
        </p:nvSpPr>
        <p:spPr>
          <a:xfrm>
            <a:off x="4876007" y="4403616"/>
            <a:ext cx="532221" cy="12115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受診票１</a:t>
            </a:r>
          </a:p>
        </p:txBody>
      </p:sp>
      <p:sp>
        <p:nvSpPr>
          <p:cNvPr id="104" name="角丸四角形 48">
            <a:extLst>
              <a:ext uri="{FF2B5EF4-FFF2-40B4-BE49-F238E27FC236}">
                <a16:creationId xmlns:a16="http://schemas.microsoft.com/office/drawing/2014/main" id="{FEC26DB7-5ACD-48CE-B7CD-ABBC69535F4A}"/>
              </a:ext>
            </a:extLst>
          </p:cNvPr>
          <p:cNvSpPr/>
          <p:nvPr/>
        </p:nvSpPr>
        <p:spPr>
          <a:xfrm>
            <a:off x="4878449" y="5351561"/>
            <a:ext cx="527336" cy="12922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報告書 </a:t>
            </a:r>
            <a:r>
              <a:rPr lang="en-US" altLang="ja-JP" sz="727" dirty="0">
                <a:solidFill>
                  <a:schemeClr val="tx1"/>
                </a:solidFill>
              </a:rPr>
              <a:t>1</a:t>
            </a:r>
            <a:endParaRPr lang="ja-JP" altLang="en-US" sz="727" dirty="0">
              <a:solidFill>
                <a:schemeClr val="tx1"/>
              </a:solidFill>
            </a:endParaRPr>
          </a:p>
        </p:txBody>
      </p:sp>
      <p:sp>
        <p:nvSpPr>
          <p:cNvPr id="105" name="角丸四角形 45">
            <a:extLst>
              <a:ext uri="{FF2B5EF4-FFF2-40B4-BE49-F238E27FC236}">
                <a16:creationId xmlns:a16="http://schemas.microsoft.com/office/drawing/2014/main" id="{FB8E90CD-F510-4CF1-A061-A7C376E42B1C}"/>
              </a:ext>
            </a:extLst>
          </p:cNvPr>
          <p:cNvSpPr/>
          <p:nvPr/>
        </p:nvSpPr>
        <p:spPr>
          <a:xfrm>
            <a:off x="4876007" y="5481795"/>
            <a:ext cx="532221" cy="12115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受診票１</a:t>
            </a:r>
          </a:p>
        </p:txBody>
      </p:sp>
      <p:sp>
        <p:nvSpPr>
          <p:cNvPr id="109" name="角丸四角形 48">
            <a:extLst>
              <a:ext uri="{FF2B5EF4-FFF2-40B4-BE49-F238E27FC236}">
                <a16:creationId xmlns:a16="http://schemas.microsoft.com/office/drawing/2014/main" id="{2DDA6CC9-24DB-4106-B05A-5FCC24EBD406}"/>
              </a:ext>
            </a:extLst>
          </p:cNvPr>
          <p:cNvSpPr/>
          <p:nvPr/>
        </p:nvSpPr>
        <p:spPr>
          <a:xfrm>
            <a:off x="4878449" y="6326357"/>
            <a:ext cx="527336" cy="12922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報告書 </a:t>
            </a:r>
            <a:r>
              <a:rPr lang="en-US" altLang="ja-JP" sz="727" dirty="0">
                <a:solidFill>
                  <a:schemeClr val="tx1"/>
                </a:solidFill>
              </a:rPr>
              <a:t>1</a:t>
            </a:r>
            <a:endParaRPr lang="ja-JP" altLang="en-US" sz="727" dirty="0">
              <a:solidFill>
                <a:schemeClr val="tx1"/>
              </a:solidFill>
            </a:endParaRPr>
          </a:p>
        </p:txBody>
      </p:sp>
      <p:sp>
        <p:nvSpPr>
          <p:cNvPr id="110" name="角丸四角形 45">
            <a:extLst>
              <a:ext uri="{FF2B5EF4-FFF2-40B4-BE49-F238E27FC236}">
                <a16:creationId xmlns:a16="http://schemas.microsoft.com/office/drawing/2014/main" id="{9A7F6411-FE09-48B7-9B93-497C9BDEE841}"/>
              </a:ext>
            </a:extLst>
          </p:cNvPr>
          <p:cNvSpPr/>
          <p:nvPr/>
        </p:nvSpPr>
        <p:spPr>
          <a:xfrm>
            <a:off x="4876007" y="6456591"/>
            <a:ext cx="532221" cy="12115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受診票１</a:t>
            </a:r>
          </a:p>
        </p:txBody>
      </p:sp>
      <p:sp>
        <p:nvSpPr>
          <p:cNvPr id="97" name="角丸四角形 20">
            <a:extLst>
              <a:ext uri="{FF2B5EF4-FFF2-40B4-BE49-F238E27FC236}">
                <a16:creationId xmlns:a16="http://schemas.microsoft.com/office/drawing/2014/main" id="{7CA60D2A-FA3F-4B1F-8729-7DBC024B3DEB}"/>
              </a:ext>
            </a:extLst>
          </p:cNvPr>
          <p:cNvSpPr/>
          <p:nvPr/>
        </p:nvSpPr>
        <p:spPr>
          <a:xfrm>
            <a:off x="4205954" y="1747446"/>
            <a:ext cx="1887342" cy="210757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鳥取県立厚生病院</a:t>
            </a:r>
          </a:p>
        </p:txBody>
      </p:sp>
      <p:sp>
        <p:nvSpPr>
          <p:cNvPr id="98" name="山形 140">
            <a:extLst>
              <a:ext uri="{FF2B5EF4-FFF2-40B4-BE49-F238E27FC236}">
                <a16:creationId xmlns:a16="http://schemas.microsoft.com/office/drawing/2014/main" id="{DDEEB4CB-ED2C-4634-97D9-885A2EB91F88}"/>
              </a:ext>
            </a:extLst>
          </p:cNvPr>
          <p:cNvSpPr/>
          <p:nvPr/>
        </p:nvSpPr>
        <p:spPr>
          <a:xfrm>
            <a:off x="1844823" y="1249842"/>
            <a:ext cx="2459587" cy="387973"/>
          </a:xfrm>
          <a:prstGeom prst="chevron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050" dirty="0"/>
              <a:t>三次検診</a:t>
            </a:r>
          </a:p>
        </p:txBody>
      </p:sp>
      <p:sp>
        <p:nvSpPr>
          <p:cNvPr id="99" name="山形 141">
            <a:extLst>
              <a:ext uri="{FF2B5EF4-FFF2-40B4-BE49-F238E27FC236}">
                <a16:creationId xmlns:a16="http://schemas.microsoft.com/office/drawing/2014/main" id="{C2E3A2E2-A9F9-4832-A7F0-0C98447B6CFD}"/>
              </a:ext>
            </a:extLst>
          </p:cNvPr>
          <p:cNvSpPr/>
          <p:nvPr/>
        </p:nvSpPr>
        <p:spPr>
          <a:xfrm>
            <a:off x="4243243" y="1249842"/>
            <a:ext cx="2056346" cy="387973"/>
          </a:xfrm>
          <a:prstGeom prst="chevron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050" dirty="0"/>
              <a:t>緊急受診</a:t>
            </a:r>
          </a:p>
        </p:txBody>
      </p:sp>
      <p:sp>
        <p:nvSpPr>
          <p:cNvPr id="100" name="ホームベース 138">
            <a:extLst>
              <a:ext uri="{FF2B5EF4-FFF2-40B4-BE49-F238E27FC236}">
                <a16:creationId xmlns:a16="http://schemas.microsoft.com/office/drawing/2014/main" id="{867A575B-E94D-4652-8CE5-4F706BCC205A}"/>
              </a:ext>
            </a:extLst>
          </p:cNvPr>
          <p:cNvSpPr/>
          <p:nvPr/>
        </p:nvSpPr>
        <p:spPr>
          <a:xfrm>
            <a:off x="548680" y="1245961"/>
            <a:ext cx="579716" cy="391853"/>
          </a:xfrm>
          <a:prstGeom prst="homePlate">
            <a:avLst/>
          </a:prstGeom>
          <a:noFill/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050" dirty="0"/>
              <a:t>一次</a:t>
            </a:r>
            <a:endParaRPr lang="en-US" altLang="ja-JP" sz="1050" dirty="0"/>
          </a:p>
          <a:p>
            <a:pPr algn="ctr"/>
            <a:r>
              <a:rPr lang="ja-JP" altLang="en-US" sz="1050" dirty="0"/>
              <a:t>検尿</a:t>
            </a:r>
          </a:p>
        </p:txBody>
      </p:sp>
      <p:sp>
        <p:nvSpPr>
          <p:cNvPr id="111" name="山形 139">
            <a:extLst>
              <a:ext uri="{FF2B5EF4-FFF2-40B4-BE49-F238E27FC236}">
                <a16:creationId xmlns:a16="http://schemas.microsoft.com/office/drawing/2014/main" id="{D4AC3037-4036-4FDA-80F6-F7BC38CDDD03}"/>
              </a:ext>
            </a:extLst>
          </p:cNvPr>
          <p:cNvSpPr/>
          <p:nvPr/>
        </p:nvSpPr>
        <p:spPr>
          <a:xfrm>
            <a:off x="1064135" y="1249842"/>
            <a:ext cx="836951" cy="387973"/>
          </a:xfrm>
          <a:prstGeom prst="chevron">
            <a:avLst/>
          </a:prstGeom>
          <a:noFill/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050" dirty="0"/>
              <a:t>二次</a:t>
            </a:r>
            <a:endParaRPr lang="en-US" altLang="ja-JP" sz="1050" dirty="0"/>
          </a:p>
          <a:p>
            <a:pPr algn="ctr"/>
            <a:r>
              <a:rPr lang="ja-JP" altLang="en-US" sz="1050" dirty="0"/>
              <a:t>検尿</a:t>
            </a:r>
          </a:p>
        </p:txBody>
      </p:sp>
      <p:sp>
        <p:nvSpPr>
          <p:cNvPr id="112" name="角丸四角形 166">
            <a:extLst>
              <a:ext uri="{FF2B5EF4-FFF2-40B4-BE49-F238E27FC236}">
                <a16:creationId xmlns:a16="http://schemas.microsoft.com/office/drawing/2014/main" id="{43F0E5AA-5D9D-40CD-BA5A-E0BCA99E922A}"/>
              </a:ext>
            </a:extLst>
          </p:cNvPr>
          <p:cNvSpPr/>
          <p:nvPr/>
        </p:nvSpPr>
        <p:spPr>
          <a:xfrm>
            <a:off x="542406" y="1740179"/>
            <a:ext cx="1168327" cy="210757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学校</a:t>
            </a:r>
          </a:p>
        </p:txBody>
      </p:sp>
      <p:sp>
        <p:nvSpPr>
          <p:cNvPr id="113" name="角丸四角形 19">
            <a:extLst>
              <a:ext uri="{FF2B5EF4-FFF2-40B4-BE49-F238E27FC236}">
                <a16:creationId xmlns:a16="http://schemas.microsoft.com/office/drawing/2014/main" id="{D59B340A-37B6-4F42-90D2-92D8ED1458AB}"/>
              </a:ext>
            </a:extLst>
          </p:cNvPr>
          <p:cNvSpPr/>
          <p:nvPr/>
        </p:nvSpPr>
        <p:spPr>
          <a:xfrm>
            <a:off x="1820151" y="1743610"/>
            <a:ext cx="2279399" cy="210756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指定医療機関</a:t>
            </a:r>
          </a:p>
        </p:txBody>
      </p:sp>
      <p:cxnSp>
        <p:nvCxnSpPr>
          <p:cNvPr id="4" name="コネクタ: カギ線 3">
            <a:extLst>
              <a:ext uri="{FF2B5EF4-FFF2-40B4-BE49-F238E27FC236}">
                <a16:creationId xmlns:a16="http://schemas.microsoft.com/office/drawing/2014/main" id="{62BEA35A-20B0-4DCD-BEF3-FF906041D0AC}"/>
              </a:ext>
            </a:extLst>
          </p:cNvPr>
          <p:cNvCxnSpPr>
            <a:cxnSpLocks/>
            <a:stCxn id="113" idx="2"/>
            <a:endCxn id="11" idx="2"/>
          </p:cNvCxnSpPr>
          <p:nvPr/>
        </p:nvCxnSpPr>
        <p:spPr>
          <a:xfrm rot="16200000" flipH="1">
            <a:off x="3714161" y="1200056"/>
            <a:ext cx="46306" cy="1554926"/>
          </a:xfrm>
          <a:prstGeom prst="bentConnector3">
            <a:avLst>
              <a:gd name="adj1" fmla="val 2033551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4" name="正方形/長方形 113">
            <a:extLst>
              <a:ext uri="{FF2B5EF4-FFF2-40B4-BE49-F238E27FC236}">
                <a16:creationId xmlns:a16="http://schemas.microsoft.com/office/drawing/2014/main" id="{8EDCE418-A856-45B0-87DA-9C8DC85B34E1}"/>
              </a:ext>
            </a:extLst>
          </p:cNvPr>
          <p:cNvSpPr/>
          <p:nvPr/>
        </p:nvSpPr>
        <p:spPr>
          <a:xfrm>
            <a:off x="930231" y="7865842"/>
            <a:ext cx="253596" cy="253916"/>
          </a:xfrm>
          <a:prstGeom prst="rect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050" dirty="0"/>
              <a:t>1</a:t>
            </a:r>
          </a:p>
        </p:txBody>
      </p:sp>
      <p:sp>
        <p:nvSpPr>
          <p:cNvPr id="115" name="正方形/長方形 114">
            <a:extLst>
              <a:ext uri="{FF2B5EF4-FFF2-40B4-BE49-F238E27FC236}">
                <a16:creationId xmlns:a16="http://schemas.microsoft.com/office/drawing/2014/main" id="{7A229B38-2181-499E-BB32-23F09C03494B}"/>
              </a:ext>
            </a:extLst>
          </p:cNvPr>
          <p:cNvSpPr/>
          <p:nvPr/>
        </p:nvSpPr>
        <p:spPr>
          <a:xfrm>
            <a:off x="930231" y="8173746"/>
            <a:ext cx="253596" cy="253916"/>
          </a:xfrm>
          <a:prstGeom prst="rect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050" dirty="0"/>
              <a:t>2</a:t>
            </a:r>
          </a:p>
        </p:txBody>
      </p:sp>
      <p:sp>
        <p:nvSpPr>
          <p:cNvPr id="116" name="正方形/長方形 115">
            <a:extLst>
              <a:ext uri="{FF2B5EF4-FFF2-40B4-BE49-F238E27FC236}">
                <a16:creationId xmlns:a16="http://schemas.microsoft.com/office/drawing/2014/main" id="{6C5C7776-3F0B-49AE-BEE9-4EB56ABD38F0}"/>
              </a:ext>
            </a:extLst>
          </p:cNvPr>
          <p:cNvSpPr/>
          <p:nvPr/>
        </p:nvSpPr>
        <p:spPr>
          <a:xfrm>
            <a:off x="930231" y="8490640"/>
            <a:ext cx="253596" cy="253916"/>
          </a:xfrm>
          <a:prstGeom prst="rect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050" dirty="0"/>
              <a:t>3</a:t>
            </a:r>
          </a:p>
        </p:txBody>
      </p:sp>
      <p:sp>
        <p:nvSpPr>
          <p:cNvPr id="117" name="テキスト ボックス 116">
            <a:extLst>
              <a:ext uri="{FF2B5EF4-FFF2-40B4-BE49-F238E27FC236}">
                <a16:creationId xmlns:a16="http://schemas.microsoft.com/office/drawing/2014/main" id="{25EC1A5C-CCB7-4B91-B52C-8A249B8819B7}"/>
              </a:ext>
            </a:extLst>
          </p:cNvPr>
          <p:cNvSpPr txBox="1"/>
          <p:nvPr/>
        </p:nvSpPr>
        <p:spPr>
          <a:xfrm>
            <a:off x="1216856" y="7861995"/>
            <a:ext cx="1860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三</a:t>
            </a:r>
            <a:r>
              <a:rPr kumimoji="1" lang="ja-JP" altLang="en-US" sz="1050" dirty="0"/>
              <a:t>次検診対象者への案内</a:t>
            </a:r>
          </a:p>
        </p:txBody>
      </p:sp>
      <p:sp>
        <p:nvSpPr>
          <p:cNvPr id="118" name="テキスト ボックス 117">
            <a:extLst>
              <a:ext uri="{FF2B5EF4-FFF2-40B4-BE49-F238E27FC236}">
                <a16:creationId xmlns:a16="http://schemas.microsoft.com/office/drawing/2014/main" id="{8DE8E0D4-6D60-472D-A56A-30D7460A3D20}"/>
              </a:ext>
            </a:extLst>
          </p:cNvPr>
          <p:cNvSpPr txBox="1"/>
          <p:nvPr/>
        </p:nvSpPr>
        <p:spPr>
          <a:xfrm>
            <a:off x="1216856" y="8169899"/>
            <a:ext cx="1860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三</a:t>
            </a:r>
            <a:r>
              <a:rPr kumimoji="1" lang="ja-JP" altLang="en-US" sz="1050" dirty="0"/>
              <a:t>次検診への受診</a:t>
            </a:r>
          </a:p>
        </p:txBody>
      </p:sp>
      <p:sp>
        <p:nvSpPr>
          <p:cNvPr id="119" name="正方形/長方形 118">
            <a:extLst>
              <a:ext uri="{FF2B5EF4-FFF2-40B4-BE49-F238E27FC236}">
                <a16:creationId xmlns:a16="http://schemas.microsoft.com/office/drawing/2014/main" id="{09D710DF-6045-4BB8-A3B4-F976BA352652}"/>
              </a:ext>
            </a:extLst>
          </p:cNvPr>
          <p:cNvSpPr/>
          <p:nvPr/>
        </p:nvSpPr>
        <p:spPr>
          <a:xfrm>
            <a:off x="930231" y="8821818"/>
            <a:ext cx="253596" cy="253916"/>
          </a:xfrm>
          <a:prstGeom prst="rect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050" dirty="0"/>
              <a:t>4</a:t>
            </a:r>
          </a:p>
        </p:txBody>
      </p:sp>
      <p:sp>
        <p:nvSpPr>
          <p:cNvPr id="120" name="テキスト ボックス 119">
            <a:extLst>
              <a:ext uri="{FF2B5EF4-FFF2-40B4-BE49-F238E27FC236}">
                <a16:creationId xmlns:a16="http://schemas.microsoft.com/office/drawing/2014/main" id="{AF212420-97CD-4B8E-B11C-110FF6C693F3}"/>
              </a:ext>
            </a:extLst>
          </p:cNvPr>
          <p:cNvSpPr txBox="1"/>
          <p:nvPr/>
        </p:nvSpPr>
        <p:spPr>
          <a:xfrm>
            <a:off x="1216856" y="8867854"/>
            <a:ext cx="210582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学校検尿委員会にて情報共有</a:t>
            </a:r>
          </a:p>
        </p:txBody>
      </p:sp>
      <p:sp>
        <p:nvSpPr>
          <p:cNvPr id="121" name="テキスト ボックス 120">
            <a:extLst>
              <a:ext uri="{FF2B5EF4-FFF2-40B4-BE49-F238E27FC236}">
                <a16:creationId xmlns:a16="http://schemas.microsoft.com/office/drawing/2014/main" id="{72AFEDBF-C0E3-48C3-AA0B-F1CECB54AF53}"/>
              </a:ext>
            </a:extLst>
          </p:cNvPr>
          <p:cNvSpPr txBox="1"/>
          <p:nvPr/>
        </p:nvSpPr>
        <p:spPr>
          <a:xfrm>
            <a:off x="1207908" y="8445238"/>
            <a:ext cx="298909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緊急受診</a:t>
            </a:r>
            <a:endParaRPr kumimoji="1" lang="en-US" altLang="ja-JP" sz="1050" dirty="0"/>
          </a:p>
          <a:p>
            <a:r>
              <a:rPr kumimoji="1" lang="ja-JP" altLang="en-US" sz="1050" dirty="0"/>
              <a:t>（指定医療機関から直接、県立厚生病院に紹介）</a:t>
            </a:r>
          </a:p>
        </p:txBody>
      </p:sp>
      <p:sp>
        <p:nvSpPr>
          <p:cNvPr id="122" name="角丸四角形 26">
            <a:extLst>
              <a:ext uri="{FF2B5EF4-FFF2-40B4-BE49-F238E27FC236}">
                <a16:creationId xmlns:a16="http://schemas.microsoft.com/office/drawing/2014/main" id="{A77D824D-36CD-4FEC-A6FE-3246F219B2F4}"/>
              </a:ext>
            </a:extLst>
          </p:cNvPr>
          <p:cNvSpPr/>
          <p:nvPr/>
        </p:nvSpPr>
        <p:spPr>
          <a:xfrm>
            <a:off x="4697449" y="2801109"/>
            <a:ext cx="1395847" cy="210757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421" tIns="35710" rIns="71421" bIns="35710" rtlCol="0" anchor="ctr"/>
          <a:lstStyle/>
          <a:p>
            <a:pPr algn="ctr"/>
            <a:r>
              <a:rPr lang="ja-JP" altLang="en-US" sz="1246" dirty="0">
                <a:solidFill>
                  <a:schemeClr val="tx1"/>
                </a:solidFill>
              </a:rPr>
              <a:t>保護者</a:t>
            </a:r>
          </a:p>
        </p:txBody>
      </p:sp>
      <p:sp>
        <p:nvSpPr>
          <p:cNvPr id="123" name="角丸四角形 51">
            <a:extLst>
              <a:ext uri="{FF2B5EF4-FFF2-40B4-BE49-F238E27FC236}">
                <a16:creationId xmlns:a16="http://schemas.microsoft.com/office/drawing/2014/main" id="{8A88B2F7-6B55-4A2D-AFF8-28064D11DDF3}"/>
              </a:ext>
            </a:extLst>
          </p:cNvPr>
          <p:cNvSpPr/>
          <p:nvPr/>
        </p:nvSpPr>
        <p:spPr>
          <a:xfrm>
            <a:off x="550040" y="2985043"/>
            <a:ext cx="1149930" cy="33672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書式</a:t>
            </a:r>
            <a:r>
              <a:rPr lang="en-US" altLang="ja-JP" sz="700" dirty="0">
                <a:solidFill>
                  <a:schemeClr val="tx1"/>
                </a:solidFill>
              </a:rPr>
              <a:t>3-3, 3-4</a:t>
            </a:r>
            <a:r>
              <a:rPr lang="ja-JP" altLang="en-US" sz="700" dirty="0">
                <a:solidFill>
                  <a:schemeClr val="tx1"/>
                </a:solidFill>
              </a:rPr>
              <a:t>　受診票</a:t>
            </a:r>
            <a:r>
              <a:rPr lang="en-US" altLang="ja-JP" sz="700" dirty="0">
                <a:solidFill>
                  <a:schemeClr val="tx1"/>
                </a:solidFill>
              </a:rPr>
              <a:t>1</a:t>
            </a:r>
          </a:p>
          <a:p>
            <a:pPr algn="ctr"/>
            <a:r>
              <a:rPr lang="ja-JP" altLang="en-US" sz="600" dirty="0">
                <a:solidFill>
                  <a:schemeClr val="tx1"/>
                </a:solidFill>
              </a:rPr>
              <a:t>三次検診実施医療機関一覧</a:t>
            </a:r>
            <a:r>
              <a:rPr lang="ja-JP" altLang="en-US" sz="700" dirty="0">
                <a:solidFill>
                  <a:schemeClr val="tx1"/>
                </a:solidFill>
              </a:rPr>
              <a:t>（</a:t>
            </a:r>
            <a:r>
              <a:rPr lang="en-US" altLang="ja-JP" sz="700">
                <a:solidFill>
                  <a:schemeClr val="tx1"/>
                </a:solidFill>
              </a:rPr>
              <a:t>P42</a:t>
            </a:r>
            <a:r>
              <a:rPr lang="ja-JP" altLang="en-US" sz="700">
                <a:solidFill>
                  <a:schemeClr val="tx1"/>
                </a:solidFill>
              </a:rPr>
              <a:t>）　</a:t>
            </a:r>
            <a:endParaRPr lang="en-US" altLang="ja-JP" sz="700" dirty="0">
              <a:solidFill>
                <a:schemeClr val="tx1"/>
              </a:solidFill>
            </a:endParaRPr>
          </a:p>
        </p:txBody>
      </p:sp>
      <p:sp>
        <p:nvSpPr>
          <p:cNvPr id="124" name="テキスト ボックス 123">
            <a:extLst>
              <a:ext uri="{FF2B5EF4-FFF2-40B4-BE49-F238E27FC236}">
                <a16:creationId xmlns:a16="http://schemas.microsoft.com/office/drawing/2014/main" id="{FF0BF329-F039-4978-A240-97ACC0375405}"/>
              </a:ext>
            </a:extLst>
          </p:cNvPr>
          <p:cNvSpPr txBox="1"/>
          <p:nvPr/>
        </p:nvSpPr>
        <p:spPr>
          <a:xfrm>
            <a:off x="342900" y="788574"/>
            <a:ext cx="6172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/>
              <a:t>（</a:t>
            </a:r>
            <a:r>
              <a:rPr lang="ja-JP" altLang="en-US" sz="1400" dirty="0"/>
              <a:t>三次検診</a:t>
            </a:r>
            <a:r>
              <a:rPr kumimoji="1" lang="ja-JP" altLang="en-US" sz="1400" dirty="0"/>
              <a:t>で緊急受診の基準に該当した場合）</a:t>
            </a:r>
          </a:p>
        </p:txBody>
      </p:sp>
      <p:cxnSp>
        <p:nvCxnSpPr>
          <p:cNvPr id="125" name="直線矢印コネクタ 124">
            <a:extLst>
              <a:ext uri="{FF2B5EF4-FFF2-40B4-BE49-F238E27FC236}">
                <a16:creationId xmlns:a16="http://schemas.microsoft.com/office/drawing/2014/main" id="{2ACCEF3E-9E78-48D3-BE76-BE5FBF3A7841}"/>
              </a:ext>
            </a:extLst>
          </p:cNvPr>
          <p:cNvCxnSpPr>
            <a:cxnSpLocks/>
          </p:cNvCxnSpPr>
          <p:nvPr/>
        </p:nvCxnSpPr>
        <p:spPr>
          <a:xfrm flipH="1">
            <a:off x="5142117" y="1968240"/>
            <a:ext cx="1" cy="834041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7" name="角丸四角形 51">
            <a:extLst>
              <a:ext uri="{FF2B5EF4-FFF2-40B4-BE49-F238E27FC236}">
                <a16:creationId xmlns:a16="http://schemas.microsoft.com/office/drawing/2014/main" id="{6D8F8E9D-EEC3-4822-BD8A-74252121591D}"/>
              </a:ext>
            </a:extLst>
          </p:cNvPr>
          <p:cNvSpPr/>
          <p:nvPr/>
        </p:nvSpPr>
        <p:spPr>
          <a:xfrm>
            <a:off x="4869160" y="3234330"/>
            <a:ext cx="545914" cy="148356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受診票１</a:t>
            </a:r>
          </a:p>
        </p:txBody>
      </p:sp>
      <p:sp>
        <p:nvSpPr>
          <p:cNvPr id="128" name="角丸四角形 51">
            <a:extLst>
              <a:ext uri="{FF2B5EF4-FFF2-40B4-BE49-F238E27FC236}">
                <a16:creationId xmlns:a16="http://schemas.microsoft.com/office/drawing/2014/main" id="{008AD5A5-BD96-4A91-AD77-778AF408F601}"/>
              </a:ext>
            </a:extLst>
          </p:cNvPr>
          <p:cNvSpPr/>
          <p:nvPr/>
        </p:nvSpPr>
        <p:spPr>
          <a:xfrm>
            <a:off x="4869165" y="2154476"/>
            <a:ext cx="545905" cy="13998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受診票１</a:t>
            </a:r>
          </a:p>
        </p:txBody>
      </p:sp>
      <p:sp>
        <p:nvSpPr>
          <p:cNvPr id="129" name="正方形/長方形 128">
            <a:extLst>
              <a:ext uri="{FF2B5EF4-FFF2-40B4-BE49-F238E27FC236}">
                <a16:creationId xmlns:a16="http://schemas.microsoft.com/office/drawing/2014/main" id="{08F0E323-B41B-411A-B288-A6693F05B94E}"/>
              </a:ext>
            </a:extLst>
          </p:cNvPr>
          <p:cNvSpPr/>
          <p:nvPr/>
        </p:nvSpPr>
        <p:spPr>
          <a:xfrm>
            <a:off x="5302159" y="6681192"/>
            <a:ext cx="266420" cy="28405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246" dirty="0"/>
              <a:t>4</a:t>
            </a:r>
          </a:p>
        </p:txBody>
      </p:sp>
      <p:sp>
        <p:nvSpPr>
          <p:cNvPr id="7" name="角丸四角形 45">
            <a:extLst>
              <a:ext uri="{FF2B5EF4-FFF2-40B4-BE49-F238E27FC236}">
                <a16:creationId xmlns:a16="http://schemas.microsoft.com/office/drawing/2014/main" id="{360501C6-9176-3943-2656-5FDC8997433C}"/>
              </a:ext>
            </a:extLst>
          </p:cNvPr>
          <p:cNvSpPr/>
          <p:nvPr/>
        </p:nvSpPr>
        <p:spPr>
          <a:xfrm>
            <a:off x="4190939" y="2191083"/>
            <a:ext cx="525317" cy="39750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dirty="0">
                <a:solidFill>
                  <a:schemeClr val="tx1"/>
                </a:solidFill>
              </a:rPr>
              <a:t>紹介状</a:t>
            </a:r>
            <a:endParaRPr lang="en-US" altLang="ja-JP" sz="600" dirty="0">
              <a:solidFill>
                <a:schemeClr val="tx1"/>
              </a:solidFill>
            </a:endParaRPr>
          </a:p>
          <a:p>
            <a:pPr algn="ctr"/>
            <a:r>
              <a:rPr lang="en-US" altLang="ja-JP" sz="600" dirty="0">
                <a:solidFill>
                  <a:schemeClr val="tx1"/>
                </a:solidFill>
              </a:rPr>
              <a:t>(</a:t>
            </a:r>
            <a:r>
              <a:rPr lang="ja-JP" altLang="en-US" sz="600" dirty="0">
                <a:solidFill>
                  <a:schemeClr val="tx1"/>
                </a:solidFill>
              </a:rPr>
              <a:t>医院独自による）</a:t>
            </a:r>
          </a:p>
        </p:txBody>
      </p:sp>
      <p:sp>
        <p:nvSpPr>
          <p:cNvPr id="9" name="角丸四角形 45">
            <a:extLst>
              <a:ext uri="{FF2B5EF4-FFF2-40B4-BE49-F238E27FC236}">
                <a16:creationId xmlns:a16="http://schemas.microsoft.com/office/drawing/2014/main" id="{8B6C4F34-073F-C7C7-85FB-840401693334}"/>
              </a:ext>
            </a:extLst>
          </p:cNvPr>
          <p:cNvSpPr/>
          <p:nvPr/>
        </p:nvSpPr>
        <p:spPr>
          <a:xfrm>
            <a:off x="4184035" y="2580476"/>
            <a:ext cx="532221" cy="12115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受診票１</a:t>
            </a:r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AEC2F0BB-7066-2E40-9683-7E48E3E5146A}"/>
              </a:ext>
            </a:extLst>
          </p:cNvPr>
          <p:cNvCxnSpPr>
            <a:cxnSpLocks/>
          </p:cNvCxnSpPr>
          <p:nvPr/>
        </p:nvCxnSpPr>
        <p:spPr>
          <a:xfrm flipV="1">
            <a:off x="5689274" y="6205610"/>
            <a:ext cx="0" cy="816670"/>
          </a:xfrm>
          <a:prstGeom prst="straightConnector1">
            <a:avLst/>
          </a:prstGeom>
          <a:ln cmpd="dbl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角丸四角形 48">
            <a:extLst>
              <a:ext uri="{FF2B5EF4-FFF2-40B4-BE49-F238E27FC236}">
                <a16:creationId xmlns:a16="http://schemas.microsoft.com/office/drawing/2014/main" id="{FA143486-F5EA-C742-A831-92B7B3C7A4F4}"/>
              </a:ext>
            </a:extLst>
          </p:cNvPr>
          <p:cNvSpPr/>
          <p:nvPr/>
        </p:nvSpPr>
        <p:spPr>
          <a:xfrm>
            <a:off x="5511370" y="6335199"/>
            <a:ext cx="527336" cy="12922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27" dirty="0">
                <a:solidFill>
                  <a:schemeClr val="tx1"/>
                </a:solidFill>
              </a:rPr>
              <a:t>報告書 </a:t>
            </a:r>
            <a:r>
              <a:rPr lang="en-US" altLang="ja-JP" sz="727" dirty="0">
                <a:solidFill>
                  <a:schemeClr val="tx1"/>
                </a:solidFill>
              </a:rPr>
              <a:t>1</a:t>
            </a:r>
            <a:endParaRPr lang="ja-JP" altLang="en-US" sz="727" dirty="0">
              <a:solidFill>
                <a:schemeClr val="tx1"/>
              </a:solidFill>
            </a:endParaRPr>
          </a:p>
        </p:txBody>
      </p:sp>
      <p:sp>
        <p:nvSpPr>
          <p:cNvPr id="15" name="角丸四角形 45">
            <a:extLst>
              <a:ext uri="{FF2B5EF4-FFF2-40B4-BE49-F238E27FC236}">
                <a16:creationId xmlns:a16="http://schemas.microsoft.com/office/drawing/2014/main" id="{4AEA61FE-5EE3-D74B-43CE-7FD1CD966038}"/>
              </a:ext>
            </a:extLst>
          </p:cNvPr>
          <p:cNvSpPr/>
          <p:nvPr/>
        </p:nvSpPr>
        <p:spPr>
          <a:xfrm>
            <a:off x="5506482" y="6453658"/>
            <a:ext cx="532221" cy="12115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</a:rPr>
              <a:t>受診票１</a:t>
            </a: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2E35EECC-677F-C7E4-70FF-8EEFE6BA8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z="1100" dirty="0">
                <a:latin typeface="Century" panose="02040604050505020304" pitchFamily="18" charset="0"/>
              </a:rPr>
              <a:t>37</a:t>
            </a:r>
            <a:endParaRPr kumimoji="1" lang="ja-JP" altLang="en-US" sz="1100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926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751</Words>
  <Application>Microsoft Office PowerPoint</Application>
  <PresentationFormat>A4 210 x 297 mm</PresentationFormat>
  <Paragraphs>233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HG丸ｺﾞｼｯｸM-PRO</vt:lpstr>
      <vt:lpstr>ＭＳ Ｐゴシック</vt:lpstr>
      <vt:lpstr>Arial</vt:lpstr>
      <vt:lpstr>Calibri</vt:lpstr>
      <vt:lpstr>Century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河場 康郎</dc:creator>
  <cp:lastModifiedBy>鳥取県 中部医師会</cp:lastModifiedBy>
  <cp:revision>4</cp:revision>
  <dcterms:modified xsi:type="dcterms:W3CDTF">2022-10-25T01:41:50Z</dcterms:modified>
</cp:coreProperties>
</file>